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9"/>
  </p:notesMasterIdLst>
  <p:sldIdLst>
    <p:sldId id="256" r:id="rId2"/>
    <p:sldId id="287" r:id="rId3"/>
    <p:sldId id="297" r:id="rId4"/>
    <p:sldId id="291" r:id="rId5"/>
    <p:sldId id="298" r:id="rId6"/>
    <p:sldId id="294" r:id="rId7"/>
    <p:sldId id="299" r:id="rId8"/>
    <p:sldId id="305" r:id="rId9"/>
    <p:sldId id="300" r:id="rId10"/>
    <p:sldId id="307" r:id="rId11"/>
    <p:sldId id="301" r:id="rId12"/>
    <p:sldId id="312" r:id="rId13"/>
    <p:sldId id="308" r:id="rId14"/>
    <p:sldId id="295" r:id="rId15"/>
    <p:sldId id="303" r:id="rId16"/>
    <p:sldId id="313" r:id="rId17"/>
    <p:sldId id="314" r:id="rId18"/>
    <p:sldId id="317" r:id="rId19"/>
    <p:sldId id="309" r:id="rId20"/>
    <p:sldId id="316" r:id="rId21"/>
    <p:sldId id="315" r:id="rId22"/>
    <p:sldId id="302" r:id="rId23"/>
    <p:sldId id="262" r:id="rId24"/>
    <p:sldId id="296" r:id="rId25"/>
    <p:sldId id="311" r:id="rId26"/>
    <p:sldId id="292" r:id="rId27"/>
    <p:sldId id="285" r:id="rId28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38B81-57C5-4950-8DE0-D2B368E665F6}" type="doc">
      <dgm:prSet loTypeId="urn:microsoft.com/office/officeart/2005/8/layout/h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55ACB28F-3E98-4C83-A470-AC874BAD31EB}">
      <dgm:prSet phldrT="[טקסט]"/>
      <dgm:spPr/>
      <dgm:t>
        <a:bodyPr/>
        <a:lstStyle/>
        <a:p>
          <a:pPr rtl="1"/>
          <a:r>
            <a:rPr lang="he-IL" dirty="0"/>
            <a:t>חוק הבנקאות (שירות ללקוח)</a:t>
          </a:r>
        </a:p>
      </dgm:t>
    </dgm:pt>
    <dgm:pt modelId="{5785EFB5-07E2-4C00-88D0-6DB45D5B37CD}" type="parTrans" cxnId="{E312F463-A258-4212-9322-B49C3F504FEC}">
      <dgm:prSet/>
      <dgm:spPr/>
      <dgm:t>
        <a:bodyPr/>
        <a:lstStyle/>
        <a:p>
          <a:pPr rtl="1"/>
          <a:endParaRPr lang="he-IL"/>
        </a:p>
      </dgm:t>
    </dgm:pt>
    <dgm:pt modelId="{150A8738-0337-49E1-8B01-1F4053EF1C21}" type="sibTrans" cxnId="{E312F463-A258-4212-9322-B49C3F504FEC}">
      <dgm:prSet/>
      <dgm:spPr/>
      <dgm:t>
        <a:bodyPr/>
        <a:lstStyle/>
        <a:p>
          <a:pPr rtl="1"/>
          <a:endParaRPr lang="he-IL"/>
        </a:p>
      </dgm:t>
    </dgm:pt>
    <dgm:pt modelId="{6D871676-84FC-4FA5-A62C-43990B9D452B}">
      <dgm:prSet phldrT="[טקסט]" custT="1"/>
      <dgm:spPr/>
      <dgm:t>
        <a:bodyPr/>
        <a:lstStyle/>
        <a:p>
          <a:pPr rtl="1"/>
          <a:r>
            <a:rPr lang="he-IL" sz="1600" dirty="0">
              <a:cs typeface="+mj-cs"/>
            </a:rPr>
            <a:t>"לא יעשה תאגיד בנקאי- במעשה או במחדל, בכתב או בעל פה או בכל דרך אחרת- דבר העלול להטעות לקוח בכל עניין מהותי למתן שירות ללקוח (להלן-הטעיה)...."</a:t>
          </a:r>
        </a:p>
      </dgm:t>
    </dgm:pt>
    <dgm:pt modelId="{0277D6D6-6DB0-4C1C-BE18-88BA115B4448}" type="parTrans" cxnId="{36893095-00C7-4C44-9C53-80A770E1AE6A}">
      <dgm:prSet/>
      <dgm:spPr/>
      <dgm:t>
        <a:bodyPr/>
        <a:lstStyle/>
        <a:p>
          <a:pPr rtl="1"/>
          <a:endParaRPr lang="he-IL"/>
        </a:p>
      </dgm:t>
    </dgm:pt>
    <dgm:pt modelId="{40858055-D9BE-417C-8823-B01FBEC037BF}" type="sibTrans" cxnId="{36893095-00C7-4C44-9C53-80A770E1AE6A}">
      <dgm:prSet/>
      <dgm:spPr/>
      <dgm:t>
        <a:bodyPr/>
        <a:lstStyle/>
        <a:p>
          <a:pPr rtl="1"/>
          <a:endParaRPr lang="he-IL"/>
        </a:p>
      </dgm:t>
    </dgm:pt>
    <dgm:pt modelId="{B7348140-6342-4BC0-A26A-EBF331E9BF4E}">
      <dgm:prSet phldrT="[טקסט]"/>
      <dgm:spPr/>
      <dgm:t>
        <a:bodyPr/>
        <a:lstStyle/>
        <a:p>
          <a:pPr rtl="1"/>
          <a:r>
            <a:rPr lang="he-IL" dirty="0"/>
            <a:t>חוק הפיקוח על שירותים פיננסים (ביטוח)</a:t>
          </a:r>
        </a:p>
      </dgm:t>
    </dgm:pt>
    <dgm:pt modelId="{2156DA8C-8BAE-42ED-B96E-B7A7DE407C76}" type="parTrans" cxnId="{DA3433FF-0A13-447C-B4E2-CD18ACE9395F}">
      <dgm:prSet/>
      <dgm:spPr/>
      <dgm:t>
        <a:bodyPr/>
        <a:lstStyle/>
        <a:p>
          <a:pPr rtl="1"/>
          <a:endParaRPr lang="he-IL"/>
        </a:p>
      </dgm:t>
    </dgm:pt>
    <dgm:pt modelId="{8CFA35FB-3235-4C92-9F4B-4A9C94939FED}" type="sibTrans" cxnId="{DA3433FF-0A13-447C-B4E2-CD18ACE9395F}">
      <dgm:prSet/>
      <dgm:spPr/>
      <dgm:t>
        <a:bodyPr/>
        <a:lstStyle/>
        <a:p>
          <a:pPr rtl="1"/>
          <a:endParaRPr lang="he-IL"/>
        </a:p>
      </dgm:t>
    </dgm:pt>
    <dgm:pt modelId="{652F4987-0851-458F-9625-1EBF94873BBF}">
      <dgm:prSet phldrT="[טקסט]" custT="1"/>
      <dgm:spPr/>
      <dgm:t>
        <a:bodyPr/>
        <a:lstStyle/>
        <a:p>
          <a:pPr rtl="1"/>
          <a:r>
            <a:rPr lang="he-IL" sz="1600" dirty="0">
              <a:cs typeface="+mj-cs"/>
            </a:rPr>
            <a:t>"(א) מבטח או סוכן ביטוח לא יתאר תיאור מטעה עסקת ביטוח המוצגת לפני לקוח פלוני ולא יכלול תיאור מטעה בפרסום לציבור...</a:t>
          </a:r>
        </a:p>
      </dgm:t>
    </dgm:pt>
    <dgm:pt modelId="{067038CD-6440-4E67-AA91-58963E8CFD86}" type="parTrans" cxnId="{E43477DA-2BC1-4B88-A115-CA9B524B05E5}">
      <dgm:prSet/>
      <dgm:spPr/>
      <dgm:t>
        <a:bodyPr/>
        <a:lstStyle/>
        <a:p>
          <a:pPr rtl="1"/>
          <a:endParaRPr lang="he-IL"/>
        </a:p>
      </dgm:t>
    </dgm:pt>
    <dgm:pt modelId="{3C7C60EA-5573-406F-9417-CB8CE7868357}" type="sibTrans" cxnId="{E43477DA-2BC1-4B88-A115-CA9B524B05E5}">
      <dgm:prSet/>
      <dgm:spPr/>
      <dgm:t>
        <a:bodyPr/>
        <a:lstStyle/>
        <a:p>
          <a:pPr rtl="1"/>
          <a:endParaRPr lang="he-IL"/>
        </a:p>
      </dgm:t>
    </dgm:pt>
    <dgm:pt modelId="{D81AD050-4F68-424E-BBDF-CD62BB73BF7E}">
      <dgm:prSet phldrT="[טקסט]"/>
      <dgm:spPr/>
      <dgm:t>
        <a:bodyPr/>
        <a:lstStyle/>
        <a:p>
          <a:pPr rtl="1"/>
          <a:r>
            <a:rPr lang="he-IL" dirty="0"/>
            <a:t>חוק הגנת הצרכן</a:t>
          </a:r>
        </a:p>
      </dgm:t>
    </dgm:pt>
    <dgm:pt modelId="{2D3FE98B-89CF-4EC7-8641-AE7E8E7855F4}" type="parTrans" cxnId="{D2DA155C-3F48-4D7D-8B44-D384A341EAD1}">
      <dgm:prSet/>
      <dgm:spPr/>
      <dgm:t>
        <a:bodyPr/>
        <a:lstStyle/>
        <a:p>
          <a:pPr rtl="1"/>
          <a:endParaRPr lang="he-IL"/>
        </a:p>
      </dgm:t>
    </dgm:pt>
    <dgm:pt modelId="{4B29249B-B666-4881-A417-E7EB4805A746}" type="sibTrans" cxnId="{D2DA155C-3F48-4D7D-8B44-D384A341EAD1}">
      <dgm:prSet/>
      <dgm:spPr/>
      <dgm:t>
        <a:bodyPr/>
        <a:lstStyle/>
        <a:p>
          <a:pPr rtl="1"/>
          <a:endParaRPr lang="he-IL"/>
        </a:p>
      </dgm:t>
    </dgm:pt>
    <dgm:pt modelId="{0C9E8E0A-DC33-4252-BF11-71781A8007FF}">
      <dgm:prSet phldrT="[טקסט]" custT="1"/>
      <dgm:spPr/>
      <dgm:t>
        <a:bodyPr/>
        <a:lstStyle/>
        <a:p>
          <a:pPr rtl="1"/>
          <a:r>
            <a:rPr lang="he-IL" sz="1600" dirty="0">
              <a:cs typeface="+mj-cs"/>
            </a:rPr>
            <a:t>"לא יעשה עוסק דבר- במעשה או במחדל, בכתב או בעל פה או בכל דרך אחרת לרבות לאחר מועד ההתקשרות בעסקה- העלול להטעות צרכן בכל עניין מהותי בעסקה (להלן- הטעיה)..."</a:t>
          </a:r>
        </a:p>
      </dgm:t>
    </dgm:pt>
    <dgm:pt modelId="{25B7DFB4-323C-400D-B507-7296BA430B54}" type="sibTrans" cxnId="{BEB26F99-F107-48A7-8499-16DA020CBBCA}">
      <dgm:prSet/>
      <dgm:spPr/>
      <dgm:t>
        <a:bodyPr/>
        <a:lstStyle/>
        <a:p>
          <a:pPr rtl="1"/>
          <a:endParaRPr lang="he-IL"/>
        </a:p>
      </dgm:t>
    </dgm:pt>
    <dgm:pt modelId="{FDBC62A7-C240-4ADB-A6B3-DD3000AC1322}" type="parTrans" cxnId="{BEB26F99-F107-48A7-8499-16DA020CBBCA}">
      <dgm:prSet/>
      <dgm:spPr/>
      <dgm:t>
        <a:bodyPr/>
        <a:lstStyle/>
        <a:p>
          <a:pPr rtl="1"/>
          <a:endParaRPr lang="he-IL"/>
        </a:p>
      </dgm:t>
    </dgm:pt>
    <dgm:pt modelId="{D941FD9A-E022-4D66-8AE0-DA3EF5BCAAD7}">
      <dgm:prSet phldrT="[טקסט]" custT="1"/>
      <dgm:spPr/>
      <dgm:t>
        <a:bodyPr/>
        <a:lstStyle/>
        <a:p>
          <a:pPr rtl="1"/>
          <a:r>
            <a:rPr lang="he-IL" sz="1600" dirty="0">
              <a:cs typeface="+mj-cs"/>
            </a:rPr>
            <a:t>(ב) לעניין זה, "תיאור  מטעה"- תיאור הניתן בעל פה, בכתב או בדפוס, שיש בו כדי להטעות בעניין מהותי בעסקה..."</a:t>
          </a:r>
        </a:p>
      </dgm:t>
    </dgm:pt>
    <dgm:pt modelId="{BBBC989E-1255-4C65-A3B7-496F520A7874}" type="parTrans" cxnId="{269C4D65-5FB7-4E27-B6C6-4CAC142D8207}">
      <dgm:prSet/>
      <dgm:spPr/>
      <dgm:t>
        <a:bodyPr/>
        <a:lstStyle/>
        <a:p>
          <a:pPr rtl="1"/>
          <a:endParaRPr lang="he-IL"/>
        </a:p>
      </dgm:t>
    </dgm:pt>
    <dgm:pt modelId="{71ED90F8-A915-4AAB-8CD7-B3EFD5F63746}" type="sibTrans" cxnId="{269C4D65-5FB7-4E27-B6C6-4CAC142D8207}">
      <dgm:prSet/>
      <dgm:spPr/>
      <dgm:t>
        <a:bodyPr/>
        <a:lstStyle/>
        <a:p>
          <a:pPr rtl="1"/>
          <a:endParaRPr lang="he-IL"/>
        </a:p>
      </dgm:t>
    </dgm:pt>
    <dgm:pt modelId="{C8BB6CF6-5B85-4765-BFBD-0D1E23DD7796}">
      <dgm:prSet phldrT="[טקסט]" custT="1"/>
      <dgm:spPr/>
      <dgm:t>
        <a:bodyPr/>
        <a:lstStyle/>
        <a:p>
          <a:pPr rtl="1"/>
          <a:endParaRPr lang="he-IL" sz="1600" dirty="0">
            <a:cs typeface="+mj-cs"/>
          </a:endParaRPr>
        </a:p>
      </dgm:t>
    </dgm:pt>
    <dgm:pt modelId="{CEB2A485-5CDE-4201-8A12-7DFC8948C9C1}" type="sibTrans" cxnId="{E500297F-FF87-492B-A357-F5D20AF2A990}">
      <dgm:prSet/>
      <dgm:spPr/>
      <dgm:t>
        <a:bodyPr/>
        <a:lstStyle/>
        <a:p>
          <a:pPr rtl="1"/>
          <a:endParaRPr lang="he-IL"/>
        </a:p>
      </dgm:t>
    </dgm:pt>
    <dgm:pt modelId="{F759CE27-B098-427E-B839-569ACD310289}" type="parTrans" cxnId="{E500297F-FF87-492B-A357-F5D20AF2A990}">
      <dgm:prSet/>
      <dgm:spPr/>
      <dgm:t>
        <a:bodyPr/>
        <a:lstStyle/>
        <a:p>
          <a:pPr rtl="1"/>
          <a:endParaRPr lang="he-IL"/>
        </a:p>
      </dgm:t>
    </dgm:pt>
    <dgm:pt modelId="{3428EFEC-127A-46A8-B61C-108F9728996C}" type="pres">
      <dgm:prSet presAssocID="{99438B81-57C5-4950-8DE0-D2B368E665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28DFA7E-8FCA-40E2-B039-C656352D663F}" type="pres">
      <dgm:prSet presAssocID="{55ACB28F-3E98-4C83-A470-AC874BAD31EB}" presName="composite" presStyleCnt="0"/>
      <dgm:spPr/>
    </dgm:pt>
    <dgm:pt modelId="{0F88F43C-7931-4F58-B64B-411EAEE73E00}" type="pres">
      <dgm:prSet presAssocID="{55ACB28F-3E98-4C83-A470-AC874BAD31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E8CC2F6-E07D-4617-A1FE-34017BD7D449}" type="pres">
      <dgm:prSet presAssocID="{55ACB28F-3E98-4C83-A470-AC874BAD31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574B9F1-428C-4935-B8B0-AF37C0805BF6}" type="pres">
      <dgm:prSet presAssocID="{150A8738-0337-49E1-8B01-1F4053EF1C21}" presName="space" presStyleCnt="0"/>
      <dgm:spPr/>
    </dgm:pt>
    <dgm:pt modelId="{6EE7FBA9-A621-4E16-BD0D-2E7311C115C3}" type="pres">
      <dgm:prSet presAssocID="{B7348140-6342-4BC0-A26A-EBF331E9BF4E}" presName="composite" presStyleCnt="0"/>
      <dgm:spPr/>
    </dgm:pt>
    <dgm:pt modelId="{75B57D38-B2AA-4959-93D1-D65556138678}" type="pres">
      <dgm:prSet presAssocID="{B7348140-6342-4BC0-A26A-EBF331E9BF4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17A7AE8-452E-470F-AFDE-FABE899778A5}" type="pres">
      <dgm:prSet presAssocID="{B7348140-6342-4BC0-A26A-EBF331E9BF4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E79FAB-819B-4345-8172-09E506954311}" type="pres">
      <dgm:prSet presAssocID="{8CFA35FB-3235-4C92-9F4B-4A9C94939FED}" presName="space" presStyleCnt="0"/>
      <dgm:spPr/>
    </dgm:pt>
    <dgm:pt modelId="{17077CFC-67B9-426E-85F7-421188EEBC9A}" type="pres">
      <dgm:prSet presAssocID="{D81AD050-4F68-424E-BBDF-CD62BB73BF7E}" presName="composite" presStyleCnt="0"/>
      <dgm:spPr/>
    </dgm:pt>
    <dgm:pt modelId="{88CDE884-5EF8-4CD6-A8FC-20CFE5127D4B}" type="pres">
      <dgm:prSet presAssocID="{D81AD050-4F68-424E-BBDF-CD62BB73BF7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DB51FEC-317F-4A72-BBCC-DA3C8673BA0A}" type="pres">
      <dgm:prSet presAssocID="{D81AD050-4F68-424E-BBDF-CD62BB73BF7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8D21C7D-E48C-45BA-B37E-A61FE7131D55}" type="presOf" srcId="{55ACB28F-3E98-4C83-A470-AC874BAD31EB}" destId="{0F88F43C-7931-4F58-B64B-411EAEE73E00}" srcOrd="0" destOrd="0" presId="urn:microsoft.com/office/officeart/2005/8/layout/hList1"/>
    <dgm:cxn modelId="{B2A3DFBE-A3C3-4D7B-A600-944FF0BAE2A5}" type="presOf" srcId="{0C9E8E0A-DC33-4252-BF11-71781A8007FF}" destId="{CDB51FEC-317F-4A72-BBCC-DA3C8673BA0A}" srcOrd="0" destOrd="0" presId="urn:microsoft.com/office/officeart/2005/8/layout/hList1"/>
    <dgm:cxn modelId="{269C4D65-5FB7-4E27-B6C6-4CAC142D8207}" srcId="{B7348140-6342-4BC0-A26A-EBF331E9BF4E}" destId="{D941FD9A-E022-4D66-8AE0-DA3EF5BCAAD7}" srcOrd="1" destOrd="0" parTransId="{BBBC989E-1255-4C65-A3B7-496F520A7874}" sibTransId="{71ED90F8-A915-4AAB-8CD7-B3EFD5F63746}"/>
    <dgm:cxn modelId="{1F584D3F-C883-4562-B3E5-072CE16F36AC}" type="presOf" srcId="{C8BB6CF6-5B85-4765-BFBD-0D1E23DD7796}" destId="{AE8CC2F6-E07D-4617-A1FE-34017BD7D449}" srcOrd="0" destOrd="1" presId="urn:microsoft.com/office/officeart/2005/8/layout/hList1"/>
    <dgm:cxn modelId="{F9A542BC-F969-49FA-8006-F7B2A70E0FED}" type="presOf" srcId="{99438B81-57C5-4950-8DE0-D2B368E665F6}" destId="{3428EFEC-127A-46A8-B61C-108F9728996C}" srcOrd="0" destOrd="0" presId="urn:microsoft.com/office/officeart/2005/8/layout/hList1"/>
    <dgm:cxn modelId="{D2DA155C-3F48-4D7D-8B44-D384A341EAD1}" srcId="{99438B81-57C5-4950-8DE0-D2B368E665F6}" destId="{D81AD050-4F68-424E-BBDF-CD62BB73BF7E}" srcOrd="2" destOrd="0" parTransId="{2D3FE98B-89CF-4EC7-8641-AE7E8E7855F4}" sibTransId="{4B29249B-B666-4881-A417-E7EB4805A746}"/>
    <dgm:cxn modelId="{E312F463-A258-4212-9322-B49C3F504FEC}" srcId="{99438B81-57C5-4950-8DE0-D2B368E665F6}" destId="{55ACB28F-3E98-4C83-A470-AC874BAD31EB}" srcOrd="0" destOrd="0" parTransId="{5785EFB5-07E2-4C00-88D0-6DB45D5B37CD}" sibTransId="{150A8738-0337-49E1-8B01-1F4053EF1C21}"/>
    <dgm:cxn modelId="{E8EC18CC-715F-4762-B57F-27E8F3F7684B}" type="presOf" srcId="{6D871676-84FC-4FA5-A62C-43990B9D452B}" destId="{AE8CC2F6-E07D-4617-A1FE-34017BD7D449}" srcOrd="0" destOrd="0" presId="urn:microsoft.com/office/officeart/2005/8/layout/hList1"/>
    <dgm:cxn modelId="{E500297F-FF87-492B-A357-F5D20AF2A990}" srcId="{55ACB28F-3E98-4C83-A470-AC874BAD31EB}" destId="{C8BB6CF6-5B85-4765-BFBD-0D1E23DD7796}" srcOrd="1" destOrd="0" parTransId="{F759CE27-B098-427E-B839-569ACD310289}" sibTransId="{CEB2A485-5CDE-4201-8A12-7DFC8948C9C1}"/>
    <dgm:cxn modelId="{4DE2D8A9-7553-42E2-BF06-78D460ABDECC}" type="presOf" srcId="{D941FD9A-E022-4D66-8AE0-DA3EF5BCAAD7}" destId="{B17A7AE8-452E-470F-AFDE-FABE899778A5}" srcOrd="0" destOrd="1" presId="urn:microsoft.com/office/officeart/2005/8/layout/hList1"/>
    <dgm:cxn modelId="{BEB26F99-F107-48A7-8499-16DA020CBBCA}" srcId="{D81AD050-4F68-424E-BBDF-CD62BB73BF7E}" destId="{0C9E8E0A-DC33-4252-BF11-71781A8007FF}" srcOrd="0" destOrd="0" parTransId="{FDBC62A7-C240-4ADB-A6B3-DD3000AC1322}" sibTransId="{25B7DFB4-323C-400D-B507-7296BA430B54}"/>
    <dgm:cxn modelId="{31945352-A62E-4511-ADD4-1575AD5ABF59}" type="presOf" srcId="{B7348140-6342-4BC0-A26A-EBF331E9BF4E}" destId="{75B57D38-B2AA-4959-93D1-D65556138678}" srcOrd="0" destOrd="0" presId="urn:microsoft.com/office/officeart/2005/8/layout/hList1"/>
    <dgm:cxn modelId="{3BD9F655-937B-4736-8692-D6C80648E1AB}" type="presOf" srcId="{652F4987-0851-458F-9625-1EBF94873BBF}" destId="{B17A7AE8-452E-470F-AFDE-FABE899778A5}" srcOrd="0" destOrd="0" presId="urn:microsoft.com/office/officeart/2005/8/layout/hList1"/>
    <dgm:cxn modelId="{DA3433FF-0A13-447C-B4E2-CD18ACE9395F}" srcId="{99438B81-57C5-4950-8DE0-D2B368E665F6}" destId="{B7348140-6342-4BC0-A26A-EBF331E9BF4E}" srcOrd="1" destOrd="0" parTransId="{2156DA8C-8BAE-42ED-B96E-B7A7DE407C76}" sibTransId="{8CFA35FB-3235-4C92-9F4B-4A9C94939FED}"/>
    <dgm:cxn modelId="{36893095-00C7-4C44-9C53-80A770E1AE6A}" srcId="{55ACB28F-3E98-4C83-A470-AC874BAD31EB}" destId="{6D871676-84FC-4FA5-A62C-43990B9D452B}" srcOrd="0" destOrd="0" parTransId="{0277D6D6-6DB0-4C1C-BE18-88BA115B4448}" sibTransId="{40858055-D9BE-417C-8823-B01FBEC037BF}"/>
    <dgm:cxn modelId="{3FD1E525-FCA5-4CE0-91AF-D27BAA772897}" type="presOf" srcId="{D81AD050-4F68-424E-BBDF-CD62BB73BF7E}" destId="{88CDE884-5EF8-4CD6-A8FC-20CFE5127D4B}" srcOrd="0" destOrd="0" presId="urn:microsoft.com/office/officeart/2005/8/layout/hList1"/>
    <dgm:cxn modelId="{E43477DA-2BC1-4B88-A115-CA9B524B05E5}" srcId="{B7348140-6342-4BC0-A26A-EBF331E9BF4E}" destId="{652F4987-0851-458F-9625-1EBF94873BBF}" srcOrd="0" destOrd="0" parTransId="{067038CD-6440-4E67-AA91-58963E8CFD86}" sibTransId="{3C7C60EA-5573-406F-9417-CB8CE7868357}"/>
    <dgm:cxn modelId="{7D815731-BB9F-4773-B2C2-E5AFD6EE7DF1}" type="presParOf" srcId="{3428EFEC-127A-46A8-B61C-108F9728996C}" destId="{728DFA7E-8FCA-40E2-B039-C656352D663F}" srcOrd="0" destOrd="0" presId="urn:microsoft.com/office/officeart/2005/8/layout/hList1"/>
    <dgm:cxn modelId="{CFC89E12-F51F-4376-B3C5-8C2695BDEFD1}" type="presParOf" srcId="{728DFA7E-8FCA-40E2-B039-C656352D663F}" destId="{0F88F43C-7931-4F58-B64B-411EAEE73E00}" srcOrd="0" destOrd="0" presId="urn:microsoft.com/office/officeart/2005/8/layout/hList1"/>
    <dgm:cxn modelId="{A45FAB01-2B49-4D8C-8BFE-97EAD52FC3F7}" type="presParOf" srcId="{728DFA7E-8FCA-40E2-B039-C656352D663F}" destId="{AE8CC2F6-E07D-4617-A1FE-34017BD7D449}" srcOrd="1" destOrd="0" presId="urn:microsoft.com/office/officeart/2005/8/layout/hList1"/>
    <dgm:cxn modelId="{421C19FB-1079-4E71-A37A-C7F5281FFEFB}" type="presParOf" srcId="{3428EFEC-127A-46A8-B61C-108F9728996C}" destId="{C574B9F1-428C-4935-B8B0-AF37C0805BF6}" srcOrd="1" destOrd="0" presId="urn:microsoft.com/office/officeart/2005/8/layout/hList1"/>
    <dgm:cxn modelId="{CB37286C-D7E8-4E06-A032-97FB0981B78F}" type="presParOf" srcId="{3428EFEC-127A-46A8-B61C-108F9728996C}" destId="{6EE7FBA9-A621-4E16-BD0D-2E7311C115C3}" srcOrd="2" destOrd="0" presId="urn:microsoft.com/office/officeart/2005/8/layout/hList1"/>
    <dgm:cxn modelId="{F4785D5E-28DB-4689-9245-2413AFADBC6A}" type="presParOf" srcId="{6EE7FBA9-A621-4E16-BD0D-2E7311C115C3}" destId="{75B57D38-B2AA-4959-93D1-D65556138678}" srcOrd="0" destOrd="0" presId="urn:microsoft.com/office/officeart/2005/8/layout/hList1"/>
    <dgm:cxn modelId="{B9CC9DDD-38DF-4F97-BEBA-6C66B31A8F6D}" type="presParOf" srcId="{6EE7FBA9-A621-4E16-BD0D-2E7311C115C3}" destId="{B17A7AE8-452E-470F-AFDE-FABE899778A5}" srcOrd="1" destOrd="0" presId="urn:microsoft.com/office/officeart/2005/8/layout/hList1"/>
    <dgm:cxn modelId="{89D670A9-7FC7-48C3-8E50-37826F4BC7AB}" type="presParOf" srcId="{3428EFEC-127A-46A8-B61C-108F9728996C}" destId="{0CE79FAB-819B-4345-8172-09E506954311}" srcOrd="3" destOrd="0" presId="urn:microsoft.com/office/officeart/2005/8/layout/hList1"/>
    <dgm:cxn modelId="{D1D566A6-A17D-478F-8150-E11EF9DE7AD9}" type="presParOf" srcId="{3428EFEC-127A-46A8-B61C-108F9728996C}" destId="{17077CFC-67B9-426E-85F7-421188EEBC9A}" srcOrd="4" destOrd="0" presId="urn:microsoft.com/office/officeart/2005/8/layout/hList1"/>
    <dgm:cxn modelId="{C2EB7379-7A39-45C2-8FF2-1D7BFE7FAC9C}" type="presParOf" srcId="{17077CFC-67B9-426E-85F7-421188EEBC9A}" destId="{88CDE884-5EF8-4CD6-A8FC-20CFE5127D4B}" srcOrd="0" destOrd="0" presId="urn:microsoft.com/office/officeart/2005/8/layout/hList1"/>
    <dgm:cxn modelId="{CBAE3E70-AB1C-40A6-9296-30578C56F40A}" type="presParOf" srcId="{17077CFC-67B9-426E-85F7-421188EEBC9A}" destId="{CDB51FEC-317F-4A72-BBCC-DA3C8673BA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8F43C-7931-4F58-B64B-411EAEE73E00}">
      <dsp:nvSpPr>
        <dsp:cNvPr id="0" name=""/>
        <dsp:cNvSpPr/>
      </dsp:nvSpPr>
      <dsp:spPr>
        <a:xfrm>
          <a:off x="2295" y="175171"/>
          <a:ext cx="2237873" cy="6243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חוק הבנקאות (שירות ללקוח)</a:t>
          </a:r>
        </a:p>
      </dsp:txBody>
      <dsp:txXfrm>
        <a:off x="2295" y="175171"/>
        <a:ext cx="2237873" cy="624360"/>
      </dsp:txXfrm>
    </dsp:sp>
    <dsp:sp modelId="{AE8CC2F6-E07D-4617-A1FE-34017BD7D449}">
      <dsp:nvSpPr>
        <dsp:cNvPr id="0" name=""/>
        <dsp:cNvSpPr/>
      </dsp:nvSpPr>
      <dsp:spPr>
        <a:xfrm>
          <a:off x="2295" y="799532"/>
          <a:ext cx="2237873" cy="278548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>
              <a:cs typeface="+mj-cs"/>
            </a:rPr>
            <a:t>"לא יעשה תאגיד בנקאי- במעשה או במחדל, בכתב או בעל פה או בכל דרך אחרת- דבר העלול להטעות לקוח בכל עניין מהותי למתן שירות ללקוח (להלן-הטעיה)...."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600" kern="1200" dirty="0">
            <a:cs typeface="+mj-cs"/>
          </a:endParaRPr>
        </a:p>
      </dsp:txBody>
      <dsp:txXfrm>
        <a:off x="2295" y="799532"/>
        <a:ext cx="2237873" cy="2785488"/>
      </dsp:txXfrm>
    </dsp:sp>
    <dsp:sp modelId="{75B57D38-B2AA-4959-93D1-D65556138678}">
      <dsp:nvSpPr>
        <dsp:cNvPr id="0" name=""/>
        <dsp:cNvSpPr/>
      </dsp:nvSpPr>
      <dsp:spPr>
        <a:xfrm>
          <a:off x="2553471" y="175171"/>
          <a:ext cx="2237873" cy="6243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חוק הפיקוח על שירותים פיננסים (ביטוח)</a:t>
          </a:r>
        </a:p>
      </dsp:txBody>
      <dsp:txXfrm>
        <a:off x="2553471" y="175171"/>
        <a:ext cx="2237873" cy="624360"/>
      </dsp:txXfrm>
    </dsp:sp>
    <dsp:sp modelId="{B17A7AE8-452E-470F-AFDE-FABE899778A5}">
      <dsp:nvSpPr>
        <dsp:cNvPr id="0" name=""/>
        <dsp:cNvSpPr/>
      </dsp:nvSpPr>
      <dsp:spPr>
        <a:xfrm>
          <a:off x="2553471" y="799532"/>
          <a:ext cx="2237873" cy="278548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>
              <a:cs typeface="+mj-cs"/>
            </a:rPr>
            <a:t>"(א) מבטח או סוכן ביטוח לא יתאר תיאור מטעה עסקת ביטוח המוצגת לפני לקוח פלוני ולא יכלול תיאור מטעה בפרסום לציבור...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>
              <a:cs typeface="+mj-cs"/>
            </a:rPr>
            <a:t>(ב) לעניין זה, "תיאור  מטעה"- תיאור הניתן בעל פה, בכתב או בדפוס, שיש בו כדי להטעות בעניין מהותי בעסקה..."</a:t>
          </a:r>
        </a:p>
      </dsp:txBody>
      <dsp:txXfrm>
        <a:off x="2553471" y="799532"/>
        <a:ext cx="2237873" cy="2785488"/>
      </dsp:txXfrm>
    </dsp:sp>
    <dsp:sp modelId="{88CDE884-5EF8-4CD6-A8FC-20CFE5127D4B}">
      <dsp:nvSpPr>
        <dsp:cNvPr id="0" name=""/>
        <dsp:cNvSpPr/>
      </dsp:nvSpPr>
      <dsp:spPr>
        <a:xfrm>
          <a:off x="5104647" y="175171"/>
          <a:ext cx="2237873" cy="6243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kern="1200" dirty="0"/>
            <a:t>חוק הגנת הצרכן</a:t>
          </a:r>
        </a:p>
      </dsp:txBody>
      <dsp:txXfrm>
        <a:off x="5104647" y="175171"/>
        <a:ext cx="2237873" cy="624360"/>
      </dsp:txXfrm>
    </dsp:sp>
    <dsp:sp modelId="{CDB51FEC-317F-4A72-BBCC-DA3C8673BA0A}">
      <dsp:nvSpPr>
        <dsp:cNvPr id="0" name=""/>
        <dsp:cNvSpPr/>
      </dsp:nvSpPr>
      <dsp:spPr>
        <a:xfrm>
          <a:off x="5104647" y="799532"/>
          <a:ext cx="2237873" cy="278548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>
              <a:cs typeface="+mj-cs"/>
            </a:rPr>
            <a:t>"לא יעשה עוסק דבר- במעשה או במחדל, בכתב או בעל פה או בכל דרך אחרת לרבות לאחר מועד ההתקשרות בעסקה- העלול להטעות צרכן בכל עניין מהותי בעסקה (להלן- הטעיה)..."</a:t>
          </a:r>
        </a:p>
      </dsp:txBody>
      <dsp:txXfrm>
        <a:off x="5104647" y="799532"/>
        <a:ext cx="2237873" cy="2785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36765F73-A172-4BDD-A923-4D3F8F0E26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FD03D67-23E0-4630-9246-6AB7D019C4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5CC9EB-7D17-47C3-B4E2-C2A114B0C3A7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4" name="מציין מיקום של תמונת שקופית 3">
            <a:extLst>
              <a:ext uri="{FF2B5EF4-FFF2-40B4-BE49-F238E27FC236}">
                <a16:creationId xmlns:a16="http://schemas.microsoft.com/office/drawing/2014/main" id="{6034BB6B-D940-4AF9-9178-B5E1607322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>
            <a:extLst>
              <a:ext uri="{FF2B5EF4-FFF2-40B4-BE49-F238E27FC236}">
                <a16:creationId xmlns:a16="http://schemas.microsoft.com/office/drawing/2014/main" id="{89AC2EDC-1D9B-45CD-A7B7-13D02065F8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878579A-47F1-4386-B529-DEF1848F71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CE6CE69-3A39-4D0A-9CC1-F5D84938C2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C95F2BA1-D4F6-4DB0-BAD7-CC97020955FA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94290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מציין מיקום של תמונת שקופית 1">
            <a:extLst>
              <a:ext uri="{FF2B5EF4-FFF2-40B4-BE49-F238E27FC236}">
                <a16:creationId xmlns:a16="http://schemas.microsoft.com/office/drawing/2014/main" id="{1BE613AA-EBC9-4860-AE27-A02526BB25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מציין מיקום של הערות 2">
            <a:extLst>
              <a:ext uri="{FF2B5EF4-FFF2-40B4-BE49-F238E27FC236}">
                <a16:creationId xmlns:a16="http://schemas.microsoft.com/office/drawing/2014/main" id="{34475789-7968-459B-A5AC-7E88551E6C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18436" name="מציין מיקום של מספר שקופית 3">
            <a:extLst>
              <a:ext uri="{FF2B5EF4-FFF2-40B4-BE49-F238E27FC236}">
                <a16:creationId xmlns:a16="http://schemas.microsoft.com/office/drawing/2014/main" id="{B4196553-DEF6-4098-BF3F-1966AA712D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73AAF8-0920-465F-894A-67276ACB12DB}" type="slidenum">
              <a:rPr lang="he-IL" altLang="he-IL">
                <a:latin typeface="Calibri" panose="020F0502020204030204" pitchFamily="34" charset="0"/>
              </a:rPr>
              <a:pPr eaLnBrk="1" hangingPunct="1"/>
              <a:t>2</a:t>
            </a:fld>
            <a:endParaRPr lang="he-IL" altLang="he-I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מציין מיקום של תמונת שקופית 1">
            <a:extLst>
              <a:ext uri="{FF2B5EF4-FFF2-40B4-BE49-F238E27FC236}">
                <a16:creationId xmlns:a16="http://schemas.microsoft.com/office/drawing/2014/main" id="{11BEBD8F-82FC-4FEF-ABE1-96E7943236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מציין מיקום של הערות 2">
            <a:extLst>
              <a:ext uri="{FF2B5EF4-FFF2-40B4-BE49-F238E27FC236}">
                <a16:creationId xmlns:a16="http://schemas.microsoft.com/office/drawing/2014/main" id="{07BD78E9-58FD-4E1C-950B-9B9EC40FD3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20484" name="מציין מיקום של מספר שקופית 3">
            <a:extLst>
              <a:ext uri="{FF2B5EF4-FFF2-40B4-BE49-F238E27FC236}">
                <a16:creationId xmlns:a16="http://schemas.microsoft.com/office/drawing/2014/main" id="{3A2410BB-058D-4197-AFD3-266567430F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E09C25-1EED-4964-9AB3-0F96C8180CEF}" type="slidenum">
              <a:rPr lang="he-IL" altLang="he-IL">
                <a:latin typeface="Calibri" panose="020F0502020204030204" pitchFamily="34" charset="0"/>
              </a:rPr>
              <a:pPr eaLnBrk="1" hangingPunct="1"/>
              <a:t>6</a:t>
            </a:fld>
            <a:endParaRPr lang="he-IL" altLang="he-I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מציין מיקום של תמונת שקופית 1">
            <a:extLst>
              <a:ext uri="{FF2B5EF4-FFF2-40B4-BE49-F238E27FC236}">
                <a16:creationId xmlns:a16="http://schemas.microsoft.com/office/drawing/2014/main" id="{DF2C85FE-A45B-45CB-8017-D4E6CC2458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מציין מיקום של הערות 2">
            <a:extLst>
              <a:ext uri="{FF2B5EF4-FFF2-40B4-BE49-F238E27FC236}">
                <a16:creationId xmlns:a16="http://schemas.microsoft.com/office/drawing/2014/main" id="{1DF72139-BF9D-41D8-8681-03CF7D1AB4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21508" name="מציין מיקום של מספר שקופית 3">
            <a:extLst>
              <a:ext uri="{FF2B5EF4-FFF2-40B4-BE49-F238E27FC236}">
                <a16:creationId xmlns:a16="http://schemas.microsoft.com/office/drawing/2014/main" id="{D63505F2-F7BA-4696-A268-2CA5A61EF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8F4054-2713-4450-B716-290DA5B31C29}" type="slidenum">
              <a:rPr lang="he-IL" altLang="he-IL">
                <a:latin typeface="Calibri" panose="020F0502020204030204" pitchFamily="34" charset="0"/>
              </a:rPr>
              <a:pPr eaLnBrk="1" hangingPunct="1"/>
              <a:t>14</a:t>
            </a:fld>
            <a:endParaRPr lang="he-IL" altLang="he-I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מציין מיקום של תמונת שקופית 1">
            <a:extLst>
              <a:ext uri="{FF2B5EF4-FFF2-40B4-BE49-F238E27FC236}">
                <a16:creationId xmlns:a16="http://schemas.microsoft.com/office/drawing/2014/main" id="{3DC33140-CE5F-4C31-A5AE-FF076BC164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מציין מיקום של הערות 2">
            <a:extLst>
              <a:ext uri="{FF2B5EF4-FFF2-40B4-BE49-F238E27FC236}">
                <a16:creationId xmlns:a16="http://schemas.microsoft.com/office/drawing/2014/main" id="{3BF70D40-ABEE-40DE-B24F-48AC131142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altLang="he-IL"/>
          </a:p>
        </p:txBody>
      </p:sp>
      <p:sp>
        <p:nvSpPr>
          <p:cNvPr id="22532" name="מציין מיקום של מספר שקופית 3">
            <a:extLst>
              <a:ext uri="{FF2B5EF4-FFF2-40B4-BE49-F238E27FC236}">
                <a16:creationId xmlns:a16="http://schemas.microsoft.com/office/drawing/2014/main" id="{22395381-5BD6-4ABA-B01D-F733DF8968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F2B098-F0F9-4EA6-AEDF-E4E1311620FF}" type="slidenum">
              <a:rPr lang="he-IL" altLang="he-IL">
                <a:latin typeface="Calibri" panose="020F0502020204030204" pitchFamily="34" charset="0"/>
              </a:rPr>
              <a:pPr eaLnBrk="1" hangingPunct="1"/>
              <a:t>26</a:t>
            </a:fld>
            <a:endParaRPr lang="he-IL" altLang="he-I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D52E6306-1E93-433A-B898-3D30844DDDA6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87AFB2B-77D7-4CD1-8A87-CE6C2FA3FDA8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C28FB7C3-1A4B-4767-87FC-CDBEF5222325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EDF777D3-AD72-4663-A583-2E4149BBAF58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2363345F-B9F5-48B7-ACA4-4AF108EBAE2E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מלבן מעוגל 25">
            <a:extLst>
              <a:ext uri="{FF2B5EF4-FFF2-40B4-BE49-F238E27FC236}">
                <a16:creationId xmlns:a16="http://schemas.microsoft.com/office/drawing/2014/main" id="{777ECF3D-D102-4DB3-A4B0-6A260778817F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מלבן מעוגל 26">
            <a:extLst>
              <a:ext uri="{FF2B5EF4-FFF2-40B4-BE49-F238E27FC236}">
                <a16:creationId xmlns:a16="http://schemas.microsoft.com/office/drawing/2014/main" id="{73712D1C-C1F4-42A8-8121-D9D4D0524A11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94AEB462-07EA-4C88-878B-D4EBA0E61777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432BCE7D-F663-480F-8FB1-630841C97F0E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מלבן 14">
            <a:extLst>
              <a:ext uri="{FF2B5EF4-FFF2-40B4-BE49-F238E27FC236}">
                <a16:creationId xmlns:a16="http://schemas.microsoft.com/office/drawing/2014/main" id="{1DAD248C-4A24-437D-B079-4F02F9035AC0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מלבן 15">
            <a:extLst>
              <a:ext uri="{FF2B5EF4-FFF2-40B4-BE49-F238E27FC236}">
                <a16:creationId xmlns:a16="http://schemas.microsoft.com/office/drawing/2014/main" id="{E97E6BD1-B91A-4BE6-9EE1-77C888BC2F60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17" name="מציין מיקום של תאריך 27">
            <a:extLst>
              <a:ext uri="{FF2B5EF4-FFF2-40B4-BE49-F238E27FC236}">
                <a16:creationId xmlns:a16="http://schemas.microsoft.com/office/drawing/2014/main" id="{BCCFFA9C-2446-4558-A6C7-30B1C3B0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6AB5C-B484-4A62-BA42-6AD3E54679D5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18" name="מציין מיקום של כותרת תחתונה 16">
            <a:extLst>
              <a:ext uri="{FF2B5EF4-FFF2-40B4-BE49-F238E27FC236}">
                <a16:creationId xmlns:a16="http://schemas.microsoft.com/office/drawing/2014/main" id="{73D2462C-C7B3-4366-9C8C-89A6F1BD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9" name="מציין מיקום של מספר שקופית 28">
            <a:extLst>
              <a:ext uri="{FF2B5EF4-FFF2-40B4-BE49-F238E27FC236}">
                <a16:creationId xmlns:a16="http://schemas.microsoft.com/office/drawing/2014/main" id="{1F9E269D-DC6B-4B8C-8444-CF25BB16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DA35D4D-E947-4829-A83D-AB6365C18320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56524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>
            <a:extLst>
              <a:ext uri="{FF2B5EF4-FFF2-40B4-BE49-F238E27FC236}">
                <a16:creationId xmlns:a16="http://schemas.microsoft.com/office/drawing/2014/main" id="{0FEBD85D-C74B-4196-BFDF-E766AA27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482F2-9FC5-4E94-A7A7-45941D13C424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5" name="מציין מיקום של כותרת תחתונה 2">
            <a:extLst>
              <a:ext uri="{FF2B5EF4-FFF2-40B4-BE49-F238E27FC236}">
                <a16:creationId xmlns:a16="http://schemas.microsoft.com/office/drawing/2014/main" id="{68721198-9AD9-4381-846D-37715B7C6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>
            <a:extLst>
              <a:ext uri="{FF2B5EF4-FFF2-40B4-BE49-F238E27FC236}">
                <a16:creationId xmlns:a16="http://schemas.microsoft.com/office/drawing/2014/main" id="{1CE3376A-CF61-48DC-90F7-C9478179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FE94B-2DEE-498F-A2B1-B4ED63C147EE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6468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>
            <a:extLst>
              <a:ext uri="{FF2B5EF4-FFF2-40B4-BE49-F238E27FC236}">
                <a16:creationId xmlns:a16="http://schemas.microsoft.com/office/drawing/2014/main" id="{BF5D1066-DEE5-4CF4-89E0-BCE094B0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B35DD-0C0B-4956-860E-930DCB3DA13F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5" name="מציין מיקום של כותרת תחתונה 2">
            <a:extLst>
              <a:ext uri="{FF2B5EF4-FFF2-40B4-BE49-F238E27FC236}">
                <a16:creationId xmlns:a16="http://schemas.microsoft.com/office/drawing/2014/main" id="{5C2C4CF7-F866-4D65-A3D8-7C027373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>
            <a:extLst>
              <a:ext uri="{FF2B5EF4-FFF2-40B4-BE49-F238E27FC236}">
                <a16:creationId xmlns:a16="http://schemas.microsoft.com/office/drawing/2014/main" id="{8AD2AC9E-7523-453F-9653-2BF3B7A1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C167-C826-467D-A6DF-494A29807C7A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4422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>
            <a:extLst>
              <a:ext uri="{FF2B5EF4-FFF2-40B4-BE49-F238E27FC236}">
                <a16:creationId xmlns:a16="http://schemas.microsoft.com/office/drawing/2014/main" id="{0D3248DF-C1CA-4D99-BB32-97423B1F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204E-3413-4287-B655-9582B621DAB9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5" name="מציין מיקום של כותרת תחתונה 2">
            <a:extLst>
              <a:ext uri="{FF2B5EF4-FFF2-40B4-BE49-F238E27FC236}">
                <a16:creationId xmlns:a16="http://schemas.microsoft.com/office/drawing/2014/main" id="{04BAF8D0-174E-4397-81ED-3F2E84F9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>
            <a:extLst>
              <a:ext uri="{FF2B5EF4-FFF2-40B4-BE49-F238E27FC236}">
                <a16:creationId xmlns:a16="http://schemas.microsoft.com/office/drawing/2014/main" id="{B8319D84-45DB-492D-B2E4-B93B1B85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E6794-852B-4AB6-AF6B-4E080B20F5FF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25880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13">
            <a:extLst>
              <a:ext uri="{FF2B5EF4-FFF2-40B4-BE49-F238E27FC236}">
                <a16:creationId xmlns:a16="http://schemas.microsoft.com/office/drawing/2014/main" id="{01B4601E-1A5B-4966-8D5E-14B7306E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F3F3-2885-40A9-A325-425A79A2F095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5" name="מציין מיקום של כותרת תחתונה 2">
            <a:extLst>
              <a:ext uri="{FF2B5EF4-FFF2-40B4-BE49-F238E27FC236}">
                <a16:creationId xmlns:a16="http://schemas.microsoft.com/office/drawing/2014/main" id="{CD3F1D1A-8A56-4607-B648-992FFCBA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>
            <a:extLst>
              <a:ext uri="{FF2B5EF4-FFF2-40B4-BE49-F238E27FC236}">
                <a16:creationId xmlns:a16="http://schemas.microsoft.com/office/drawing/2014/main" id="{7B8C97ED-8649-4333-96BC-BF33939B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CCFD8-7524-484D-A589-17CA90C2CE15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74894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13">
            <a:extLst>
              <a:ext uri="{FF2B5EF4-FFF2-40B4-BE49-F238E27FC236}">
                <a16:creationId xmlns:a16="http://schemas.microsoft.com/office/drawing/2014/main" id="{40C04505-D1BE-414A-92ED-B506EA06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205A9-1B1A-4FDC-A4DF-FB9FA2C08BF7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6" name="מציין מיקום של כותרת תחתונה 2">
            <a:extLst>
              <a:ext uri="{FF2B5EF4-FFF2-40B4-BE49-F238E27FC236}">
                <a16:creationId xmlns:a16="http://schemas.microsoft.com/office/drawing/2014/main" id="{B5248B00-EE5E-4BA5-95F4-80B23A34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22">
            <a:extLst>
              <a:ext uri="{FF2B5EF4-FFF2-40B4-BE49-F238E27FC236}">
                <a16:creationId xmlns:a16="http://schemas.microsoft.com/office/drawing/2014/main" id="{A5AA677A-346E-4D4D-B5FA-E3F4539F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3605B-3528-412E-BA35-A381AEE27D6A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3630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25">
            <a:extLst>
              <a:ext uri="{FF2B5EF4-FFF2-40B4-BE49-F238E27FC236}">
                <a16:creationId xmlns:a16="http://schemas.microsoft.com/office/drawing/2014/main" id="{86323FFB-B7A8-4D0A-AED1-3F1B6A08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5CA25F-A2FD-4CA7-B927-F09C82CBDEA8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8" name="מציין מיקום של מספר שקופית 26">
            <a:extLst>
              <a:ext uri="{FF2B5EF4-FFF2-40B4-BE49-F238E27FC236}">
                <a16:creationId xmlns:a16="http://schemas.microsoft.com/office/drawing/2014/main" id="{08BD49D4-48A1-4338-AD80-C589BD6AB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A910B0-1385-4F08-98F9-8F4CC0F9A85A}" type="slidenum">
              <a:rPr lang="he-IL" altLang="he-IL"/>
              <a:pPr/>
              <a:t>‹#›</a:t>
            </a:fld>
            <a:endParaRPr lang="he-IL" altLang="he-IL"/>
          </a:p>
        </p:txBody>
      </p:sp>
      <p:sp>
        <p:nvSpPr>
          <p:cNvPr id="9" name="מציין מיקום של כותרת תחתונה 27">
            <a:extLst>
              <a:ext uri="{FF2B5EF4-FFF2-40B4-BE49-F238E27FC236}">
                <a16:creationId xmlns:a16="http://schemas.microsoft.com/office/drawing/2014/main" id="{549B5322-73CF-4730-B486-396EFE4927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6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2AE6194-EA28-477D-A4B4-7A8153E8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85FE-D500-460A-BE87-989FDE8432AB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3428D7C6-EB49-4680-B367-D56CB238E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5127893-3679-4E7A-AEA3-E4D4DEAB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74EEF-1CA7-4A9C-9E4D-5DB3B61B341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93782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3">
            <a:extLst>
              <a:ext uri="{FF2B5EF4-FFF2-40B4-BE49-F238E27FC236}">
                <a16:creationId xmlns:a16="http://schemas.microsoft.com/office/drawing/2014/main" id="{4B0ACE58-FD68-4A99-9160-59D568A2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61DA4-BFD2-4680-8C74-DE37BD188016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2457E79E-B085-4A0A-87E6-6C5ED7D9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22">
            <a:extLst>
              <a:ext uri="{FF2B5EF4-FFF2-40B4-BE49-F238E27FC236}">
                <a16:creationId xmlns:a16="http://schemas.microsoft.com/office/drawing/2014/main" id="{0789FCBF-A9DD-4D2B-ADBA-1A4FECFE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3184D-77C1-4593-B8B4-799406BCBC4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2512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13">
            <a:extLst>
              <a:ext uri="{FF2B5EF4-FFF2-40B4-BE49-F238E27FC236}">
                <a16:creationId xmlns:a16="http://schemas.microsoft.com/office/drawing/2014/main" id="{F0FEA913-DB02-4989-94DB-48AE8910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E1954-748F-4547-9D00-C709B8495C75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6" name="מציין מיקום של כותרת תחתונה 2">
            <a:extLst>
              <a:ext uri="{FF2B5EF4-FFF2-40B4-BE49-F238E27FC236}">
                <a16:creationId xmlns:a16="http://schemas.microsoft.com/office/drawing/2014/main" id="{EAE2C496-894B-49AB-9CDE-5C6A27AB7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22">
            <a:extLst>
              <a:ext uri="{FF2B5EF4-FFF2-40B4-BE49-F238E27FC236}">
                <a16:creationId xmlns:a16="http://schemas.microsoft.com/office/drawing/2014/main" id="{2ECF9AC4-56B9-4DEF-85D8-88A331FF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6D445-5F24-4BA4-8A97-F092F7305E87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2799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13">
            <a:extLst>
              <a:ext uri="{FF2B5EF4-FFF2-40B4-BE49-F238E27FC236}">
                <a16:creationId xmlns:a16="http://schemas.microsoft.com/office/drawing/2014/main" id="{68F7A382-5373-417F-ABB2-73F7F0E4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0CDED-0094-437F-81D4-759BCF81DD03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6" name="מציין מיקום של כותרת תחתונה 2">
            <a:extLst>
              <a:ext uri="{FF2B5EF4-FFF2-40B4-BE49-F238E27FC236}">
                <a16:creationId xmlns:a16="http://schemas.microsoft.com/office/drawing/2014/main" id="{75ED583F-072E-478A-853F-714B9075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22">
            <a:extLst>
              <a:ext uri="{FF2B5EF4-FFF2-40B4-BE49-F238E27FC236}">
                <a16:creationId xmlns:a16="http://schemas.microsoft.com/office/drawing/2014/main" id="{C0E81D42-50DA-4028-BB66-80DCCA7E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40827-E127-483B-8A81-0A877C4CEFA9}" type="slidenum">
              <a:rPr lang="he-IL" altLang="he-IL"/>
              <a:pPr/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25696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מלבן 27">
            <a:extLst>
              <a:ext uri="{FF2B5EF4-FFF2-40B4-BE49-F238E27FC236}">
                <a16:creationId xmlns:a16="http://schemas.microsoft.com/office/drawing/2014/main" id="{B2AA0CEF-F4FC-43FC-B2B0-AE079BFC2F30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מלבן 28">
            <a:extLst>
              <a:ext uri="{FF2B5EF4-FFF2-40B4-BE49-F238E27FC236}">
                <a16:creationId xmlns:a16="http://schemas.microsoft.com/office/drawing/2014/main" id="{72E24A57-9CB2-4A27-BB55-1E50D9ACE98B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מלבן 29">
            <a:extLst>
              <a:ext uri="{FF2B5EF4-FFF2-40B4-BE49-F238E27FC236}">
                <a16:creationId xmlns:a16="http://schemas.microsoft.com/office/drawing/2014/main" id="{0B9AF699-ABF5-4D05-A725-E00CCCD76255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מלבן 30">
            <a:extLst>
              <a:ext uri="{FF2B5EF4-FFF2-40B4-BE49-F238E27FC236}">
                <a16:creationId xmlns:a16="http://schemas.microsoft.com/office/drawing/2014/main" id="{134D6DD6-A152-4BBB-9E09-5E392B4846EB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מלבן 31">
            <a:extLst>
              <a:ext uri="{FF2B5EF4-FFF2-40B4-BE49-F238E27FC236}">
                <a16:creationId xmlns:a16="http://schemas.microsoft.com/office/drawing/2014/main" id="{3258E499-6F37-412F-BAE9-19845C171451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מלבן מעוגל 32">
            <a:extLst>
              <a:ext uri="{FF2B5EF4-FFF2-40B4-BE49-F238E27FC236}">
                <a16:creationId xmlns:a16="http://schemas.microsoft.com/office/drawing/2014/main" id="{16C16417-885F-43B9-8BB8-421359E6EFA8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מלבן מעוגל 33">
            <a:extLst>
              <a:ext uri="{FF2B5EF4-FFF2-40B4-BE49-F238E27FC236}">
                <a16:creationId xmlns:a16="http://schemas.microsoft.com/office/drawing/2014/main" id="{7B4AF88A-1951-44FD-B47B-72D0C257FCF0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מלבן 34">
            <a:extLst>
              <a:ext uri="{FF2B5EF4-FFF2-40B4-BE49-F238E27FC236}">
                <a16:creationId xmlns:a16="http://schemas.microsoft.com/office/drawing/2014/main" id="{8D6D5E45-C17E-4033-92FF-03CFE5338BCC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מלבן 35">
            <a:extLst>
              <a:ext uri="{FF2B5EF4-FFF2-40B4-BE49-F238E27FC236}">
                <a16:creationId xmlns:a16="http://schemas.microsoft.com/office/drawing/2014/main" id="{9983F380-F6C5-4303-A6D2-04429CA76278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מלבן 36">
            <a:extLst>
              <a:ext uri="{FF2B5EF4-FFF2-40B4-BE49-F238E27FC236}">
                <a16:creationId xmlns:a16="http://schemas.microsoft.com/office/drawing/2014/main" id="{1B0939A6-1317-4D57-A354-2267A938F89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מלבן 37">
            <a:extLst>
              <a:ext uri="{FF2B5EF4-FFF2-40B4-BE49-F238E27FC236}">
                <a16:creationId xmlns:a16="http://schemas.microsoft.com/office/drawing/2014/main" id="{B3E2E16C-E713-4401-A0EC-AD831B0F652F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מלבן 38">
            <a:extLst>
              <a:ext uri="{FF2B5EF4-FFF2-40B4-BE49-F238E27FC236}">
                <a16:creationId xmlns:a16="http://schemas.microsoft.com/office/drawing/2014/main" id="{7AA04B08-E001-464A-91C3-2638766E5C97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מלבן 39">
            <a:extLst>
              <a:ext uri="{FF2B5EF4-FFF2-40B4-BE49-F238E27FC236}">
                <a16:creationId xmlns:a16="http://schemas.microsoft.com/office/drawing/2014/main" id="{33BB76BD-619B-4475-AF3D-1C36798983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מציין מיקום של כותרת 21">
            <a:extLst>
              <a:ext uri="{FF2B5EF4-FFF2-40B4-BE49-F238E27FC236}">
                <a16:creationId xmlns:a16="http://schemas.microsoft.com/office/drawing/2014/main" id="{6F3FB5C1-5FF0-446E-847C-E8B3825EBC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40" name="מציין מיקום טקסט 12">
            <a:extLst>
              <a:ext uri="{FF2B5EF4-FFF2-40B4-BE49-F238E27FC236}">
                <a16:creationId xmlns:a16="http://schemas.microsoft.com/office/drawing/2014/main" id="{794C0916-8FA3-4781-88DF-D2FF66F5C6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14" name="מציין מיקום של תאריך 13">
            <a:extLst>
              <a:ext uri="{FF2B5EF4-FFF2-40B4-BE49-F238E27FC236}">
                <a16:creationId xmlns:a16="http://schemas.microsoft.com/office/drawing/2014/main" id="{D552FBEA-24FF-4E0A-BC69-02FE95F0B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EF76AC-96A3-4289-B24C-762FD286FF34}" type="datetimeFigureOut">
              <a:rPr lang="he-IL"/>
              <a:pPr>
                <a:defRPr/>
              </a:pPr>
              <a:t>י"ח/תמוז/תשע"ט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BFDE76D-A90A-43A6-83D5-43FFEAFFD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3" name="מציין מיקום של מספר שקופית 22">
            <a:extLst>
              <a:ext uri="{FF2B5EF4-FFF2-40B4-BE49-F238E27FC236}">
                <a16:creationId xmlns:a16="http://schemas.microsoft.com/office/drawing/2014/main" id="{8BCB9F02-46DF-4382-A51F-792A40DE9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defRPr>
            </a:lvl1pPr>
          </a:lstStyle>
          <a:p>
            <a:fld id="{A374E5B8-64A8-4DA4-AFA3-F3D002A00284}" type="slidenum">
              <a:rPr lang="he-IL" altLang="he-IL"/>
              <a:pPr/>
              <a:t>‹#›</a:t>
            </a:fld>
            <a:endParaRPr lang="he-IL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7" r:id="rId2"/>
    <p:sldLayoutId id="2147483828" r:id="rId3"/>
    <p:sldLayoutId id="2147483829" r:id="rId4"/>
    <p:sldLayoutId id="2147483836" r:id="rId5"/>
    <p:sldLayoutId id="2147483837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Arial" pitchFamily="34" charset="0"/>
        </a:defRPr>
      </a:lvl9pPr>
    </p:titleStyle>
    <p:bodyStyle>
      <a:lvl1pPr marL="365125" indent="-255588" algn="r" rtl="1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r" rtl="1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r" rtl="1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r" rtl="1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r" rtl="1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>
            <a:extLst>
              <a:ext uri="{FF2B5EF4-FFF2-40B4-BE49-F238E27FC236}">
                <a16:creationId xmlns:a16="http://schemas.microsoft.com/office/drawing/2014/main" id="{354322C6-3617-46FE-9ACE-F5872B446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he-IL" altLang="he-IL"/>
              <a:t>תובענות ייצוגיות צרכניות</a:t>
            </a:r>
          </a:p>
        </p:txBody>
      </p:sp>
      <p:sp>
        <p:nvSpPr>
          <p:cNvPr id="5123" name="כותרת משנה 2">
            <a:extLst>
              <a:ext uri="{FF2B5EF4-FFF2-40B4-BE49-F238E27FC236}">
                <a16:creationId xmlns:a16="http://schemas.microsoft.com/office/drawing/2014/main" id="{D326E4CF-C147-4DB6-B165-6E521D308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he-IL" altLang="he-IL">
                <a:latin typeface="Narkisim" panose="020E0502050101010101" pitchFamily="34" charset="-79"/>
                <a:cs typeface="Narkisim" panose="020E0502050101010101" pitchFamily="34" charset="-79"/>
              </a:rPr>
              <a:t>עו"ד דרור סברנסקי</a:t>
            </a:r>
          </a:p>
        </p:txBody>
      </p:sp>
      <p:pic>
        <p:nvPicPr>
          <p:cNvPr id="5124" name="תמונה 77" descr="Agmon_logo">
            <a:extLst>
              <a:ext uri="{FF2B5EF4-FFF2-40B4-BE49-F238E27FC236}">
                <a16:creationId xmlns:a16="http://schemas.microsoft.com/office/drawing/2014/main" id="{640530FB-D36D-4FA4-87B1-06D1476FF2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300663"/>
            <a:ext cx="33131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כותרת 1">
            <a:extLst>
              <a:ext uri="{FF2B5EF4-FFF2-40B4-BE49-F238E27FC236}">
                <a16:creationId xmlns:a16="http://schemas.microsoft.com/office/drawing/2014/main" id="{2960A759-03A2-494F-9FDA-7620C8CE4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066800"/>
          </a:xfrm>
        </p:spPr>
        <p:txBody>
          <a:bodyPr/>
          <a:lstStyle/>
          <a:p>
            <a:pPr algn="ctr"/>
            <a:endParaRPr lang="he-IL" altLang="he-IL" sz="4300"/>
          </a:p>
        </p:txBody>
      </p:sp>
      <p:graphicFrame>
        <p:nvGraphicFramePr>
          <p:cNvPr id="7" name="מציין מיקום תוכן 5">
            <a:extLst>
              <a:ext uri="{FF2B5EF4-FFF2-40B4-BE49-F238E27FC236}">
                <a16:creationId xmlns:a16="http://schemas.microsoft.com/office/drawing/2014/main" id="{9C0E92FE-8B0D-4C58-BDA7-6A56D9A7B5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651" y="2924175"/>
          <a:ext cx="7416799" cy="18907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35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עבר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000" b="1" u="sng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800" dirty="0">
                          <a:solidFill>
                            <a:schemeClr val="bg1"/>
                          </a:solidFill>
                        </a:rPr>
                        <a:t> יכול</a:t>
                      </a:r>
                      <a:r>
                        <a:rPr lang="he-IL" sz="18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e-IL" sz="1800" dirty="0">
                          <a:solidFill>
                            <a:schemeClr val="bg1"/>
                          </a:solidFill>
                        </a:rPr>
                        <a:t>להגיש נגד עוסק</a:t>
                      </a:r>
                    </a:p>
                    <a:p>
                      <a:pPr algn="ctr" rtl="1"/>
                      <a:endParaRPr lang="he-IL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u="sng" dirty="0"/>
                        <a:t>לא</a:t>
                      </a:r>
                      <a:r>
                        <a:rPr lang="he-IL" sz="1800" dirty="0"/>
                        <a:t> בעל עילה על</a:t>
                      </a:r>
                      <a:r>
                        <a:rPr lang="he-IL" sz="1800" baseline="0" dirty="0"/>
                        <a:t> פי חוק  הגנת הצרכן</a:t>
                      </a:r>
                      <a:endParaRPr lang="he-IL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u="sng" dirty="0"/>
                        <a:t>לא יכול</a:t>
                      </a:r>
                      <a:r>
                        <a:rPr lang="he-IL" sz="1800" u="none" dirty="0"/>
                        <a:t> </a:t>
                      </a:r>
                      <a:r>
                        <a:rPr lang="he-IL" sz="1800" dirty="0"/>
                        <a:t>לתבוע</a:t>
                      </a:r>
                      <a:r>
                        <a:rPr lang="he-IL" sz="1800" baseline="0" dirty="0"/>
                        <a:t> בעילה אחרת</a:t>
                      </a:r>
                      <a:endParaRPr lang="he-IL" sz="1800" dirty="0"/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35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הווה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sng" dirty="0"/>
                        <a:t>יכול</a:t>
                      </a:r>
                      <a:r>
                        <a:rPr lang="he-IL" sz="2400" dirty="0"/>
                        <a:t> להגיש נגד עוסק</a:t>
                      </a:r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0" u="sng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800" dirty="0"/>
                        <a:t> בעל עילה על</a:t>
                      </a:r>
                      <a:r>
                        <a:rPr lang="he-IL" sz="1800" baseline="0" dirty="0"/>
                        <a:t> פי חוק  הגנת הצרכן</a:t>
                      </a:r>
                      <a:endParaRPr lang="he-IL" sz="1800" dirty="0"/>
                    </a:p>
                    <a:p>
                      <a:pPr algn="ctr" rtl="1"/>
                      <a:endParaRPr lang="he-IL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יכול </a:t>
                      </a:r>
                      <a:r>
                        <a:rPr kumimoji="0" lang="he-IL" sz="240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לתבוע בעילה אחרת</a:t>
                      </a:r>
                    </a:p>
                  </a:txBody>
                  <a:tcPr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כותרת 1">
            <a:extLst>
              <a:ext uri="{FF2B5EF4-FFF2-40B4-BE49-F238E27FC236}">
                <a16:creationId xmlns:a16="http://schemas.microsoft.com/office/drawing/2014/main" id="{07F85202-42FE-4ED9-A85B-00537A3FF9CB}"/>
              </a:ext>
            </a:extLst>
          </p:cNvPr>
          <p:cNvSpPr txBox="1">
            <a:spLocks/>
          </p:cNvSpPr>
          <p:nvPr/>
        </p:nvSpPr>
        <p:spPr bwMode="auto">
          <a:xfrm>
            <a:off x="467544" y="1412776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e-IL" sz="4300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לקוח שאינו צרכן</a:t>
            </a:r>
            <a:endParaRPr lang="he-IL" sz="4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357" name="מציין מיקום תוכן 8">
            <a:extLst>
              <a:ext uri="{FF2B5EF4-FFF2-40B4-BE49-F238E27FC236}">
                <a16:creationId xmlns:a16="http://schemas.microsoft.com/office/drawing/2014/main" id="{23E37366-1496-4534-99DA-4567CA37A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5732463"/>
            <a:ext cx="8229600" cy="365125"/>
          </a:xfrm>
        </p:spPr>
        <p:txBody>
          <a:bodyPr/>
          <a:lstStyle/>
          <a:p>
            <a:endParaRPr lang="he-IL" altLang="he-IL"/>
          </a:p>
        </p:txBody>
      </p:sp>
      <p:pic>
        <p:nvPicPr>
          <p:cNvPr id="14358" name="תמונה 77" descr="Agmon_logo">
            <a:extLst>
              <a:ext uri="{FF2B5EF4-FFF2-40B4-BE49-F238E27FC236}">
                <a16:creationId xmlns:a16="http://schemas.microsoft.com/office/drawing/2014/main" id="{F4BE61E6-2FD7-4402-9F53-1A04012E3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A813FD-80B5-4463-8B9A-4D84D89B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 רשות שהיא גם עוסק</a:t>
            </a:r>
            <a:endParaRPr lang="he-IL" dirty="0"/>
          </a:p>
        </p:txBody>
      </p:sp>
      <p:sp>
        <p:nvSpPr>
          <p:cNvPr id="15363" name="מציין מיקום תוכן 2">
            <a:extLst>
              <a:ext uri="{FF2B5EF4-FFF2-40B4-BE49-F238E27FC236}">
                <a16:creationId xmlns:a16="http://schemas.microsoft.com/office/drawing/2014/main" id="{2F4809CF-0C63-4929-B3DC-F130E2F0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8229600" cy="4324350"/>
          </a:xfrm>
        </p:spPr>
        <p:txBody>
          <a:bodyPr/>
          <a:lstStyle/>
          <a:p>
            <a:endParaRPr lang="he-IL" altLang="he-IL"/>
          </a:p>
          <a:p>
            <a:pPr algn="ctr">
              <a:buFont typeface="Georgia" panose="02040502050405020303" pitchFamily="18" charset="0"/>
              <a:buNone/>
            </a:pPr>
            <a:r>
              <a:rPr lang="he-IL" altLang="he-IL">
                <a:solidFill>
                  <a:schemeClr val="tx2"/>
                </a:solidFill>
              </a:rPr>
              <a:t>בית המשפט העליון: ניתן להגיש בקשת אישור נגד רשות על פי </a:t>
            </a:r>
          </a:p>
          <a:p>
            <a:pPr algn="ctr">
              <a:buFont typeface="Georgia" panose="02040502050405020303" pitchFamily="18" charset="0"/>
              <a:buNone/>
            </a:pPr>
            <a:r>
              <a:rPr lang="he-IL" altLang="he-IL">
                <a:solidFill>
                  <a:schemeClr val="tx2"/>
                </a:solidFill>
              </a:rPr>
              <a:t>פרט 1 כאשר היא פועלת בכובעה כעוסק. </a:t>
            </a:r>
          </a:p>
          <a:p>
            <a:pPr algn="ctr">
              <a:buFont typeface="Georgia" panose="02040502050405020303" pitchFamily="18" charset="0"/>
              <a:buNone/>
            </a:pPr>
            <a:r>
              <a:rPr lang="he-IL" altLang="he-IL">
                <a:solidFill>
                  <a:schemeClr val="tx2"/>
                </a:solidFill>
              </a:rPr>
              <a:t>זאת, למרות ההסדר המיוחד שנקבע בעניינן של רשויות.</a:t>
            </a:r>
          </a:p>
          <a:p>
            <a:pPr algn="ctr">
              <a:buFont typeface="Georgia" panose="02040502050405020303" pitchFamily="18" charset="0"/>
              <a:buNone/>
            </a:pPr>
            <a:endParaRPr lang="he-IL" altLang="he-IL">
              <a:solidFill>
                <a:schemeClr val="tx2"/>
              </a:solidFill>
            </a:endParaRPr>
          </a:p>
          <a:p>
            <a:pPr algn="ctr">
              <a:buFont typeface="Georgia" panose="02040502050405020303" pitchFamily="18" charset="0"/>
              <a:buNone/>
            </a:pPr>
            <a:r>
              <a:rPr lang="he-IL" altLang="he-IL"/>
              <a:t>עעמ 7752/12 </a:t>
            </a:r>
            <a:r>
              <a:rPr lang="he-IL" altLang="he-IL" b="1"/>
              <a:t>ישראל אסל נ' מנהל מקרקעי ישראל</a:t>
            </a:r>
            <a:endParaRPr lang="he-IL" altLang="he-IL">
              <a:solidFill>
                <a:schemeClr val="tx2"/>
              </a:solidFill>
            </a:endParaRPr>
          </a:p>
        </p:txBody>
      </p:sp>
      <p:pic>
        <p:nvPicPr>
          <p:cNvPr id="15364" name="תמונה 77" descr="Agmon_logo">
            <a:extLst>
              <a:ext uri="{FF2B5EF4-FFF2-40B4-BE49-F238E27FC236}">
                <a16:creationId xmlns:a16="http://schemas.microsoft.com/office/drawing/2014/main" id="{A3AC9BE0-1E8B-4F30-9EE3-52D02A101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A813FD-80B5-4463-8B9A-4D84D89B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 מוסד אקדמי הוא עוסק?</a:t>
            </a:r>
            <a:endParaRPr lang="he-IL" dirty="0"/>
          </a:p>
        </p:txBody>
      </p:sp>
      <p:sp>
        <p:nvSpPr>
          <p:cNvPr id="15363" name="מציין מיקום תוכן 2">
            <a:extLst>
              <a:ext uri="{FF2B5EF4-FFF2-40B4-BE49-F238E27FC236}">
                <a16:creationId xmlns:a16="http://schemas.microsoft.com/office/drawing/2014/main" id="{2F4809CF-0C63-4929-B3DC-F130E2F00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8229600" cy="4324350"/>
          </a:xfrm>
        </p:spPr>
        <p:txBody>
          <a:bodyPr/>
          <a:lstStyle/>
          <a:p>
            <a:endParaRPr lang="he-IL" altLang="he-IL" dirty="0"/>
          </a:p>
          <a:p>
            <a:pPr algn="ctr">
              <a:buFont typeface="Georgia" panose="02040502050405020303" pitchFamily="18" charset="0"/>
              <a:buNone/>
            </a:pPr>
            <a:r>
              <a:rPr lang="he-IL" altLang="he-IL" dirty="0">
                <a:solidFill>
                  <a:schemeClr val="tx2"/>
                </a:solidFill>
              </a:rPr>
              <a:t>גם כאן – הקביעה היא לפי ההקשר של הטענה נגד המוסד האקדמי</a:t>
            </a:r>
          </a:p>
          <a:p>
            <a:pPr algn="ctr">
              <a:buFont typeface="Georgia" panose="02040502050405020303" pitchFamily="18" charset="0"/>
              <a:buNone/>
            </a:pPr>
            <a:endParaRPr lang="he-IL" altLang="he-IL" dirty="0">
              <a:solidFill>
                <a:schemeClr val="tx2"/>
              </a:solidFill>
            </a:endParaRPr>
          </a:p>
          <a:p>
            <a:r>
              <a:rPr lang="he-IL" dirty="0"/>
              <a:t>ת"צ (מחוזי ב"ש) 4605-11-13 </a:t>
            </a:r>
            <a:r>
              <a:rPr lang="he-IL" dirty="0" err="1"/>
              <a:t>סמיון</a:t>
            </a:r>
            <a:r>
              <a:rPr lang="he-IL" dirty="0"/>
              <a:t> </a:t>
            </a:r>
            <a:r>
              <a:rPr lang="he-IL" dirty="0" err="1"/>
              <a:t>בוצ'ס</a:t>
            </a:r>
            <a:r>
              <a:rPr lang="he-IL" dirty="0"/>
              <a:t> נ' אוניברסיטת בן גוריון (פורסם בנבו, 21.01.2016</a:t>
            </a:r>
            <a:r>
              <a:rPr lang="he-IL" dirty="0" smtClean="0"/>
              <a:t>).</a:t>
            </a:r>
          </a:p>
          <a:p>
            <a:r>
              <a:rPr lang="he-IL" dirty="0"/>
              <a:t>ת"א (מחוזי חי') 1273-07 אוהד סובול נ' אוניברסיטת חיפה (פורסם בנבו, 01.07.2009).</a:t>
            </a:r>
            <a:endParaRPr lang="en-US" dirty="0"/>
          </a:p>
        </p:txBody>
      </p:sp>
      <p:pic>
        <p:nvPicPr>
          <p:cNvPr id="15364" name="תמונה 77" descr="Agmon_logo">
            <a:extLst>
              <a:ext uri="{FF2B5EF4-FFF2-40B4-BE49-F238E27FC236}">
                <a16:creationId xmlns:a16="http://schemas.microsoft.com/office/drawing/2014/main" id="{A3AC9BE0-1E8B-4F30-9EE3-52D02A101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4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C792785-E5D4-4C96-A4AA-A9F0F219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האם חברת ביטוח היא עוסק?</a:t>
            </a:r>
          </a:p>
        </p:txBody>
      </p:sp>
      <p:sp>
        <p:nvSpPr>
          <p:cNvPr id="16387" name="מציין מיקום תוכן 2">
            <a:extLst>
              <a:ext uri="{FF2B5EF4-FFF2-40B4-BE49-F238E27FC236}">
                <a16:creationId xmlns:a16="http://schemas.microsoft.com/office/drawing/2014/main" id="{6F384698-B60F-4EAF-8670-E367F217D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533650"/>
            <a:ext cx="8229600" cy="2551534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he-IL" altLang="he-IL" dirty="0"/>
              <a:t>ומה המשמעויות של אפשרות זו, </a:t>
            </a:r>
            <a:r>
              <a:rPr lang="he-IL" altLang="he-IL" dirty="0" err="1"/>
              <a:t>כשממילא</a:t>
            </a:r>
            <a:r>
              <a:rPr lang="he-IL" altLang="he-IL" dirty="0"/>
              <a:t> יש פרט רלבנטי דומה?</a:t>
            </a:r>
          </a:p>
          <a:p>
            <a:pPr>
              <a:buFont typeface="Georgia" panose="02040502050405020303" pitchFamily="18" charset="0"/>
              <a:buNone/>
            </a:pPr>
            <a:endParaRPr lang="he-IL" altLang="he-IL" dirty="0"/>
          </a:p>
          <a:p>
            <a:pPr>
              <a:buFont typeface="Georgia" panose="02040502050405020303" pitchFamily="18" charset="0"/>
              <a:buNone/>
            </a:pPr>
            <a:r>
              <a:rPr lang="he-IL" altLang="he-IL" dirty="0"/>
              <a:t>ת"צ 30028-04-11 </a:t>
            </a:r>
            <a:r>
              <a:rPr lang="he-IL" altLang="he-IL" b="1" dirty="0"/>
              <a:t>יצחקי ואח' נ' מגדל חברה לביטוח ואח'</a:t>
            </a:r>
            <a:r>
              <a:rPr lang="he-IL" altLang="he-IL" dirty="0"/>
              <a:t> (פורסם בנבו, 29.6.15</a:t>
            </a:r>
            <a:r>
              <a:rPr lang="he-IL" altLang="he-IL" dirty="0" smtClean="0"/>
              <a:t>)</a:t>
            </a:r>
          </a:p>
          <a:p>
            <a:pPr>
              <a:buFont typeface="Georgia" panose="02040502050405020303" pitchFamily="18" charset="0"/>
              <a:buNone/>
            </a:pPr>
            <a:endParaRPr lang="he-IL" altLang="he-IL" dirty="0"/>
          </a:p>
          <a:p>
            <a:pPr>
              <a:buFont typeface="Georgia" panose="02040502050405020303" pitchFamily="18" charset="0"/>
              <a:buNone/>
            </a:pPr>
            <a:r>
              <a:rPr lang="he-IL" altLang="he-IL" dirty="0" smtClean="0"/>
              <a:t>וראו הפסיקה על כך שההסתדרות וועדי העובדים אינם עוסק</a:t>
            </a:r>
            <a:endParaRPr lang="he-IL" altLang="he-IL" dirty="0"/>
          </a:p>
        </p:txBody>
      </p:sp>
      <p:pic>
        <p:nvPicPr>
          <p:cNvPr id="16388" name="תמונה 77" descr="Agmon_logo">
            <a:extLst>
              <a:ext uri="{FF2B5EF4-FFF2-40B4-BE49-F238E27FC236}">
                <a16:creationId xmlns:a16="http://schemas.microsoft.com/office/drawing/2014/main" id="{C044AFC1-129D-499E-9B01-9FED75DC6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11D56FD1-447A-406D-BAB3-DD7C7FEC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764704"/>
            <a:ext cx="8172400" cy="144016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4200" dirty="0"/>
              <a:t>התובענות הייצוגיות הצרכניות הן </a:t>
            </a:r>
            <a:r>
              <a:rPr lang="he-IL" sz="4200" u="sng" dirty="0"/>
              <a:t>כלי מרכזי</a:t>
            </a:r>
            <a:r>
              <a:rPr lang="he-IL" sz="4200" dirty="0"/>
              <a:t> לשינוי התנהגות העוסקים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294E802-1559-4690-83A6-4A802A6B5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088" y="3141663"/>
            <a:ext cx="7772400" cy="244792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he-IL" sz="2400" dirty="0"/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he-IL" sz="24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17412" name="תמונה 77" descr="Agmon_logo">
            <a:extLst>
              <a:ext uri="{FF2B5EF4-FFF2-40B4-BE49-F238E27FC236}">
                <a16:creationId xmlns:a16="http://schemas.microsoft.com/office/drawing/2014/main" id="{3AD85AE8-5BA9-49E2-8C1C-9DBC8EF21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:\Users\shani\AppData\Local\Microsoft\Windows\Temporary Internet Files\Content.Outlook\IN8U5SOR\20131024_210957 (3).jpg">
            <a:extLst>
              <a:ext uri="{FF2B5EF4-FFF2-40B4-BE49-F238E27FC236}">
                <a16:creationId xmlns:a16="http://schemas.microsoft.com/office/drawing/2014/main" id="{8AB75C68-1D9B-4C57-BC5E-ED6D10F9F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2341563"/>
            <a:ext cx="4265612" cy="3248025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7B67E9-59BF-4F2E-B62C-4F1D82BC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08" y="1009104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התחום של פרט 1 עובר שינוי מהותי</a:t>
            </a:r>
            <a:endParaRPr lang="he-IL" dirty="0"/>
          </a:p>
        </p:txBody>
      </p:sp>
      <p:sp>
        <p:nvSpPr>
          <p:cNvPr id="18435" name="מציין מיקום תוכן 2">
            <a:extLst>
              <a:ext uri="{FF2B5EF4-FFF2-40B4-BE49-F238E27FC236}">
                <a16:creationId xmlns:a16="http://schemas.microsoft.com/office/drawing/2014/main" id="{47BE529D-D0D2-4641-BCA6-978D7FBD3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398204"/>
            <a:ext cx="8229600" cy="2520280"/>
          </a:xfrm>
        </p:spPr>
        <p:txBody>
          <a:bodyPr/>
          <a:lstStyle/>
          <a:p>
            <a:pPr marL="109537" indent="0">
              <a:buNone/>
            </a:pPr>
            <a:r>
              <a:rPr lang="he-IL" altLang="he-IL" b="1" dirty="0">
                <a:solidFill>
                  <a:srgbClr val="FF0000"/>
                </a:solidFill>
              </a:rPr>
              <a:t>בעבר</a:t>
            </a:r>
            <a:r>
              <a:rPr lang="he-IL" altLang="he-IL" dirty="0">
                <a:solidFill>
                  <a:schemeClr val="tx2"/>
                </a:solidFill>
              </a:rPr>
              <a:t>:</a:t>
            </a:r>
            <a:r>
              <a:rPr lang="en-US" altLang="he-IL" dirty="0">
                <a:solidFill>
                  <a:schemeClr val="tx2"/>
                </a:solidFill>
              </a:rPr>
              <a:t> </a:t>
            </a:r>
            <a:endParaRPr lang="he-IL" altLang="he-IL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מסה של הליכים בעניינים של אי קיום הוראת תקן</a:t>
            </a:r>
          </a:p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רבים מהם מסתיימים בהסתלקות מתוגמלת ללא פיצוי לציבור אלא רק תיקון התנהגות [כגון: תיקון הרישום על גבי המוצר].</a:t>
            </a:r>
          </a:p>
          <a:p>
            <a:pPr marL="109537" indent="0">
              <a:buNone/>
            </a:pPr>
            <a:endParaRPr lang="he-IL" altLang="he-IL" dirty="0">
              <a:solidFill>
                <a:schemeClr val="tx2"/>
              </a:solidFill>
            </a:endParaRPr>
          </a:p>
        </p:txBody>
      </p:sp>
      <p:pic>
        <p:nvPicPr>
          <p:cNvPr id="18436" name="תמונה 77" descr="Agmon_logo">
            <a:extLst>
              <a:ext uri="{FF2B5EF4-FFF2-40B4-BE49-F238E27FC236}">
                <a16:creationId xmlns:a16="http://schemas.microsoft.com/office/drawing/2014/main" id="{3C6AF3B7-430A-440B-80B8-4D6CCFFE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7B67E9-59BF-4F2E-B62C-4F1D82BC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08" y="1009104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התחום של פרט 1 עובר שינוי מהותי</a:t>
            </a:r>
            <a:endParaRPr lang="he-IL" dirty="0"/>
          </a:p>
        </p:txBody>
      </p:sp>
      <p:sp>
        <p:nvSpPr>
          <p:cNvPr id="18435" name="מציין מיקום תוכן 2">
            <a:extLst>
              <a:ext uri="{FF2B5EF4-FFF2-40B4-BE49-F238E27FC236}">
                <a16:creationId xmlns:a16="http://schemas.microsoft.com/office/drawing/2014/main" id="{47BE529D-D0D2-4641-BCA6-978D7FBD3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520280"/>
          </a:xfrm>
        </p:spPr>
        <p:txBody>
          <a:bodyPr/>
          <a:lstStyle/>
          <a:p>
            <a:pPr marL="109537" indent="0">
              <a:buNone/>
            </a:pPr>
            <a:r>
              <a:rPr lang="he-IL" altLang="he-IL" b="1" dirty="0">
                <a:solidFill>
                  <a:srgbClr val="FF0000"/>
                </a:solidFill>
              </a:rPr>
              <a:t>שינויים</a:t>
            </a:r>
            <a:r>
              <a:rPr lang="he-IL" altLang="he-IL" dirty="0">
                <a:solidFill>
                  <a:schemeClr val="tx2"/>
                </a:solidFill>
              </a:rPr>
              <a:t>:</a:t>
            </a:r>
            <a:r>
              <a:rPr lang="en-US" altLang="he-IL" dirty="0">
                <a:solidFill>
                  <a:schemeClr val="tx2"/>
                </a:solidFill>
              </a:rPr>
              <a:t> </a:t>
            </a:r>
            <a:endParaRPr lang="he-IL" altLang="he-IL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החלת אגרות. יצרה עלות להגשת בקשה.</a:t>
            </a:r>
          </a:p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פסיקה המגבילה את אפשרות התגמול:</a:t>
            </a:r>
          </a:p>
          <a:p>
            <a:r>
              <a:rPr lang="he-IL" dirty="0">
                <a:solidFill>
                  <a:schemeClr val="tx2"/>
                </a:solidFill>
              </a:rPr>
              <a:t>ע"א 8114/14 </a:t>
            </a:r>
            <a:r>
              <a:rPr lang="he-IL" dirty="0" err="1">
                <a:solidFill>
                  <a:schemeClr val="tx2"/>
                </a:solidFill>
              </a:rPr>
              <a:t>מרקיט</a:t>
            </a:r>
            <a:r>
              <a:rPr lang="he-IL" dirty="0">
                <a:solidFill>
                  <a:schemeClr val="tx2"/>
                </a:solidFill>
              </a:rPr>
              <a:t> מוצרי ייעול בע"מ נ' סונול ישראל בע"מ (פורסם בנבו, 5.8.2018)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he-IL" dirty="0">
                <a:solidFill>
                  <a:schemeClr val="tx2"/>
                </a:solidFill>
              </a:rPr>
              <a:t>ת"צ (מחוזי ת"א) 1469-02-13 עידן לוי נ' פסטה נונה בע"מ (פורסם בנבו, 26.11.2014) </a:t>
            </a:r>
            <a:endParaRPr lang="en-US" dirty="0">
              <a:solidFill>
                <a:schemeClr val="tx2"/>
              </a:solidFill>
            </a:endParaRPr>
          </a:p>
          <a:p>
            <a:pPr marL="109537" indent="0">
              <a:buNone/>
            </a:pPr>
            <a:endParaRPr lang="he-IL" altLang="he-IL" dirty="0">
              <a:solidFill>
                <a:schemeClr val="tx2"/>
              </a:solidFill>
            </a:endParaRPr>
          </a:p>
        </p:txBody>
      </p:sp>
      <p:pic>
        <p:nvPicPr>
          <p:cNvPr id="18436" name="תמונה 77" descr="Agmon_logo">
            <a:extLst>
              <a:ext uri="{FF2B5EF4-FFF2-40B4-BE49-F238E27FC236}">
                <a16:creationId xmlns:a16="http://schemas.microsoft.com/office/drawing/2014/main" id="{3C6AF3B7-430A-440B-80B8-4D6CCFFE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2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7B67E9-59BF-4F2E-B62C-4F1D82BC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08" y="1009104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התחום של פרט 1 עובר שינוי מהותי</a:t>
            </a:r>
            <a:endParaRPr lang="he-IL" dirty="0"/>
          </a:p>
        </p:txBody>
      </p:sp>
      <p:sp>
        <p:nvSpPr>
          <p:cNvPr id="18435" name="מציין מיקום תוכן 2">
            <a:extLst>
              <a:ext uri="{FF2B5EF4-FFF2-40B4-BE49-F238E27FC236}">
                <a16:creationId xmlns:a16="http://schemas.microsoft.com/office/drawing/2014/main" id="{47BE529D-D0D2-4641-BCA6-978D7FBD3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398204"/>
            <a:ext cx="8229600" cy="2520280"/>
          </a:xfrm>
        </p:spPr>
        <p:txBody>
          <a:bodyPr/>
          <a:lstStyle/>
          <a:p>
            <a:pPr marL="109537" indent="0">
              <a:buNone/>
            </a:pPr>
            <a:r>
              <a:rPr lang="he-IL" altLang="he-IL" b="1" dirty="0">
                <a:solidFill>
                  <a:srgbClr val="FF0000"/>
                </a:solidFill>
              </a:rPr>
              <a:t>התוצאה</a:t>
            </a:r>
            <a:r>
              <a:rPr lang="he-IL" altLang="he-IL" dirty="0">
                <a:solidFill>
                  <a:schemeClr val="tx2"/>
                </a:solidFill>
              </a:rPr>
              <a:t>:</a:t>
            </a:r>
            <a:r>
              <a:rPr lang="en-US" altLang="he-IL" dirty="0">
                <a:solidFill>
                  <a:schemeClr val="tx2"/>
                </a:solidFill>
              </a:rPr>
              <a:t> </a:t>
            </a:r>
            <a:endParaRPr lang="he-IL" altLang="he-IL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פחות הליכים על ענייני תקן וכד' [אבל עדיין יש].</a:t>
            </a:r>
          </a:p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המשך הגשת בקשות בעניינים של דרישה להחזר כספי.</a:t>
            </a:r>
          </a:p>
          <a:p>
            <a:pPr marL="109537" indent="0">
              <a:buNone/>
            </a:pPr>
            <a:endParaRPr lang="he-IL" altLang="he-IL" dirty="0">
              <a:solidFill>
                <a:schemeClr val="tx2"/>
              </a:solidFill>
            </a:endParaRPr>
          </a:p>
          <a:p>
            <a:pPr marL="109537" indent="0">
              <a:buNone/>
            </a:pPr>
            <a:endParaRPr lang="he-IL" altLang="he-IL" dirty="0">
              <a:solidFill>
                <a:schemeClr val="tx2"/>
              </a:solidFill>
            </a:endParaRPr>
          </a:p>
        </p:txBody>
      </p:sp>
      <p:pic>
        <p:nvPicPr>
          <p:cNvPr id="18436" name="תמונה 77" descr="Agmon_logo">
            <a:extLst>
              <a:ext uri="{FF2B5EF4-FFF2-40B4-BE49-F238E27FC236}">
                <a16:creationId xmlns:a16="http://schemas.microsoft.com/office/drawing/2014/main" id="{3C6AF3B7-430A-440B-80B8-4D6CCFFE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0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7B67E9-59BF-4F2E-B62C-4F1D82BC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08" y="1009104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מנגנון הפניה המוקדמת</a:t>
            </a:r>
            <a:endParaRPr lang="he-IL" dirty="0"/>
          </a:p>
        </p:txBody>
      </p:sp>
      <p:sp>
        <p:nvSpPr>
          <p:cNvPr id="18435" name="מציין מיקום תוכן 2">
            <a:extLst>
              <a:ext uri="{FF2B5EF4-FFF2-40B4-BE49-F238E27FC236}">
                <a16:creationId xmlns:a16="http://schemas.microsoft.com/office/drawing/2014/main" id="{47BE529D-D0D2-4641-BCA6-978D7FBD3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398204"/>
            <a:ext cx="8229600" cy="2520280"/>
          </a:xfrm>
        </p:spPr>
        <p:txBody>
          <a:bodyPr/>
          <a:lstStyle/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פניה מוקדמת בהליכים שאינם נגד רשות – אינה </a:t>
            </a:r>
            <a:r>
              <a:rPr lang="he-IL" altLang="he-IL" dirty="0" smtClean="0">
                <a:solidFill>
                  <a:schemeClr val="tx2"/>
                </a:solidFill>
              </a:rPr>
              <a:t>חובה.</a:t>
            </a:r>
            <a:endParaRPr lang="he-IL" altLang="he-IL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he-IL" altLang="he-IL" dirty="0">
                <a:solidFill>
                  <a:schemeClr val="tx2"/>
                </a:solidFill>
              </a:rPr>
              <a:t>האפשרות שהוכרה – אישור הסכם פשרה שמוגש בד בבד עם הגשת בקשה לאישור תובענה </a:t>
            </a:r>
            <a:r>
              <a:rPr lang="he-IL" altLang="he-IL" dirty="0" smtClean="0">
                <a:solidFill>
                  <a:schemeClr val="tx2"/>
                </a:solidFill>
              </a:rPr>
              <a:t>ייצוגית.</a:t>
            </a:r>
            <a:endParaRPr lang="he-IL" altLang="he-IL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he-IL" altLang="he-IL" dirty="0" smtClean="0">
                <a:solidFill>
                  <a:schemeClr val="tx2"/>
                </a:solidFill>
              </a:rPr>
              <a:t>תשלום </a:t>
            </a:r>
            <a:r>
              <a:rPr lang="he-IL" altLang="he-IL" dirty="0">
                <a:solidFill>
                  <a:schemeClr val="tx2"/>
                </a:solidFill>
              </a:rPr>
              <a:t>שכ"ט ללא צורך </a:t>
            </a:r>
            <a:r>
              <a:rPr lang="he-IL" altLang="he-IL" dirty="0" smtClean="0">
                <a:solidFill>
                  <a:schemeClr val="tx2"/>
                </a:solidFill>
              </a:rPr>
              <a:t>בהליך.</a:t>
            </a:r>
            <a:endParaRPr lang="he-IL" altLang="he-IL" dirty="0">
              <a:solidFill>
                <a:schemeClr val="tx2"/>
              </a:solidFill>
            </a:endParaRPr>
          </a:p>
          <a:p>
            <a:pPr marL="109537" indent="0">
              <a:buNone/>
            </a:pPr>
            <a:endParaRPr lang="he-IL" altLang="he-IL" dirty="0">
              <a:solidFill>
                <a:schemeClr val="tx2"/>
              </a:solidFill>
            </a:endParaRPr>
          </a:p>
        </p:txBody>
      </p:sp>
      <p:pic>
        <p:nvPicPr>
          <p:cNvPr id="18436" name="תמונה 77" descr="Agmon_logo">
            <a:extLst>
              <a:ext uri="{FF2B5EF4-FFF2-40B4-BE49-F238E27FC236}">
                <a16:creationId xmlns:a16="http://schemas.microsoft.com/office/drawing/2014/main" id="{3C6AF3B7-430A-440B-80B8-4D6CCFFE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3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43D8F2E-D114-4992-8E00-7016EECA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84784"/>
            <a:ext cx="8373616" cy="2232248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למעשה – כל מה שצריך כדי להצליח בתובענה ייצוגית צרכנית הוא עילה המבטאת פגיעה ממשית בצרכנים.</a:t>
            </a:r>
          </a:p>
        </p:txBody>
      </p:sp>
      <p:sp>
        <p:nvSpPr>
          <p:cNvPr id="19459" name="מציין מיקום תוכן 2">
            <a:extLst>
              <a:ext uri="{FF2B5EF4-FFF2-40B4-BE49-F238E27FC236}">
                <a16:creationId xmlns:a16="http://schemas.microsoft.com/office/drawing/2014/main" id="{4D41CDAA-3E67-4E9F-BE2C-9743A1CC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49725"/>
            <a:ext cx="8229600" cy="1079500"/>
          </a:xfrm>
        </p:spPr>
        <p:txBody>
          <a:bodyPr/>
          <a:lstStyle/>
          <a:p>
            <a:r>
              <a:rPr lang="he-IL" altLang="he-IL"/>
              <a:t>ת"צ 29948-12-09 </a:t>
            </a:r>
            <a:r>
              <a:rPr lang="he-IL" altLang="he-IL" b="1"/>
              <a:t>דביר נ' פזומט מקבוצת פז</a:t>
            </a:r>
            <a:endParaRPr lang="he-IL" altLang="he-IL"/>
          </a:p>
        </p:txBody>
      </p:sp>
      <p:pic>
        <p:nvPicPr>
          <p:cNvPr id="19460" name="תמונה 77" descr="Agmon_logo">
            <a:extLst>
              <a:ext uri="{FF2B5EF4-FFF2-40B4-BE49-F238E27FC236}">
                <a16:creationId xmlns:a16="http://schemas.microsoft.com/office/drawing/2014/main" id="{E3881B17-E4EC-485C-AC66-395ECD026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14791651-E9A2-4501-BD9D-302BA3D39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36912"/>
            <a:ext cx="7632848" cy="1584176"/>
          </a:xfrm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dirty="0"/>
              <a:t>האם תובענות צרכניות מיוחדות?</a:t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pic>
        <p:nvPicPr>
          <p:cNvPr id="6147" name="תמונה 77" descr="Agmon_logo">
            <a:extLst>
              <a:ext uri="{FF2B5EF4-FFF2-40B4-BE49-F238E27FC236}">
                <a16:creationId xmlns:a16="http://schemas.microsoft.com/office/drawing/2014/main" id="{33D06628-8660-4D89-A51B-1029E84C2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7B67E9-59BF-4F2E-B62C-4F1D82BCA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08" y="1009104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ולפעמים אפילו לא צריך פגיעה בצרכנים</a:t>
            </a:r>
            <a:endParaRPr lang="he-IL" dirty="0"/>
          </a:p>
        </p:txBody>
      </p:sp>
      <p:sp>
        <p:nvSpPr>
          <p:cNvPr id="18435" name="מציין מיקום תוכן 2">
            <a:extLst>
              <a:ext uri="{FF2B5EF4-FFF2-40B4-BE49-F238E27FC236}">
                <a16:creationId xmlns:a16="http://schemas.microsoft.com/office/drawing/2014/main" id="{47BE529D-D0D2-4641-BCA6-978D7FBD3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520280"/>
          </a:xfrm>
        </p:spPr>
        <p:txBody>
          <a:bodyPr/>
          <a:lstStyle/>
          <a:p>
            <a:pPr marL="109537" indent="0">
              <a:buNone/>
            </a:pPr>
            <a:r>
              <a:rPr lang="he-IL" altLang="he-IL" b="1" dirty="0">
                <a:solidFill>
                  <a:srgbClr val="FF0000"/>
                </a:solidFill>
              </a:rPr>
              <a:t>העילה החדשה: מחיר מופרז</a:t>
            </a:r>
            <a:r>
              <a:rPr lang="en-US" altLang="he-IL" dirty="0">
                <a:solidFill>
                  <a:schemeClr val="tx2"/>
                </a:solidFill>
              </a:rPr>
              <a:t> </a:t>
            </a:r>
            <a:endParaRPr lang="he-IL" altLang="he-IL" dirty="0">
              <a:solidFill>
                <a:schemeClr val="tx2"/>
              </a:solidFill>
            </a:endParaRPr>
          </a:p>
          <a:p>
            <a:r>
              <a:rPr lang="he-IL" dirty="0" smtClean="0"/>
              <a:t>ת"צ  </a:t>
            </a:r>
            <a:r>
              <a:rPr lang="he-IL" dirty="0"/>
              <a:t>6179-08-16 רונן </a:t>
            </a:r>
            <a:r>
              <a:rPr lang="he-IL" dirty="0" err="1"/>
              <a:t>גפניאל</a:t>
            </a:r>
            <a:r>
              <a:rPr lang="he-IL" dirty="0"/>
              <a:t> נ' החברה המרכזית לייצור משקאות קלים בע״מ</a:t>
            </a:r>
            <a:r>
              <a:rPr lang="he-IL" i="1" dirty="0"/>
              <a:t> </a:t>
            </a:r>
            <a:r>
              <a:rPr lang="he-IL" dirty="0"/>
              <a:t>(פורסם בנבו, 16.1.2019</a:t>
            </a:r>
            <a:r>
              <a:rPr lang="he-IL" dirty="0" smtClean="0"/>
              <a:t>).</a:t>
            </a:r>
            <a:r>
              <a:rPr lang="he-IL" dirty="0"/>
              <a:t> </a:t>
            </a:r>
            <a:endParaRPr lang="en-US" dirty="0"/>
          </a:p>
          <a:p>
            <a:r>
              <a:rPr lang="he-IL" dirty="0"/>
              <a:t>ת"צ </a:t>
            </a:r>
            <a:r>
              <a:rPr lang="he-IL" dirty="0" smtClean="0"/>
              <a:t>46010-07-11 </a:t>
            </a:r>
            <a:r>
              <a:rPr lang="he-IL" dirty="0"/>
              <a:t>אופיר נאור נ' תנובה מרכז שיתופי לשיווק תוצרת חקלאית בישראל בע"מ (פורסם בנבו, 05.04.2016</a:t>
            </a:r>
            <a:r>
              <a:rPr lang="he-IL" dirty="0" smtClean="0"/>
              <a:t>).</a:t>
            </a:r>
          </a:p>
          <a:p>
            <a:r>
              <a:rPr lang="he-IL" altLang="he-IL" dirty="0" smtClean="0">
                <a:solidFill>
                  <a:schemeClr val="tx2"/>
                </a:solidFill>
              </a:rPr>
              <a:t>האם </a:t>
            </a:r>
            <a:r>
              <a:rPr lang="he-IL" altLang="he-IL" dirty="0">
                <a:solidFill>
                  <a:schemeClr val="tx2"/>
                </a:solidFill>
              </a:rPr>
              <a:t>אפשר לקבוע שיש עילת תביעה כשהמוצרים כולם על המדף והלקוח יכול לבחור איזה מוצר הוא רוצה ???</a:t>
            </a:r>
          </a:p>
          <a:p>
            <a:pPr marL="109537" indent="0">
              <a:buNone/>
            </a:pPr>
            <a:endParaRPr lang="he-IL" altLang="he-IL" dirty="0">
              <a:solidFill>
                <a:schemeClr val="tx2"/>
              </a:solidFill>
            </a:endParaRPr>
          </a:p>
        </p:txBody>
      </p:sp>
      <p:pic>
        <p:nvPicPr>
          <p:cNvPr id="18436" name="תמונה 77" descr="Agmon_logo">
            <a:extLst>
              <a:ext uri="{FF2B5EF4-FFF2-40B4-BE49-F238E27FC236}">
                <a16:creationId xmlns:a16="http://schemas.microsoft.com/office/drawing/2014/main" id="{3C6AF3B7-430A-440B-80B8-4D6CCFFEB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451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5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DCF60D-3B6A-4E8D-B13C-B274FE53B85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חשיבות עמדת הרגולטור שהוגשה במהלך הדיון בבקשת האישור</a:t>
            </a:r>
            <a:endParaRPr lang="he-IL" dirty="0"/>
          </a:p>
        </p:txBody>
      </p:sp>
      <p:sp>
        <p:nvSpPr>
          <p:cNvPr id="21507" name="מציין מיקום תוכן 2">
            <a:extLst>
              <a:ext uri="{FF2B5EF4-FFF2-40B4-BE49-F238E27FC236}">
                <a16:creationId xmlns:a16="http://schemas.microsoft.com/office/drawing/2014/main" id="{713AB08B-B6F9-4919-88A0-4F9313E5E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661483"/>
            <a:ext cx="8229600" cy="2592114"/>
          </a:xfrm>
        </p:spPr>
        <p:txBody>
          <a:bodyPr/>
          <a:lstStyle/>
          <a:p>
            <a:endParaRPr lang="he-IL" altLang="he-IL" dirty="0"/>
          </a:p>
          <a:p>
            <a:r>
              <a:rPr lang="he-IL" sz="2400" dirty="0"/>
              <a:t>רע"א 9778/16 שולמית </a:t>
            </a:r>
            <a:r>
              <a:rPr lang="he-IL" sz="2400" dirty="0" err="1"/>
              <a:t>זליגמן</a:t>
            </a:r>
            <a:r>
              <a:rPr lang="he-IL" sz="2400" dirty="0"/>
              <a:t> נ' הפניקס החברה לביטוח בע"מ (פורסם בנבו, 31.05.2018).</a:t>
            </a:r>
            <a:endParaRPr lang="en-US" sz="2400" dirty="0"/>
          </a:p>
          <a:p>
            <a:pPr marL="109537" indent="0">
              <a:buNone/>
            </a:pPr>
            <a:endParaRPr lang="he-IL" altLang="he-IL" sz="2400" b="1" dirty="0"/>
          </a:p>
          <a:p>
            <a:pPr>
              <a:spcAft>
                <a:spcPts val="600"/>
              </a:spcAft>
            </a:pPr>
            <a:endParaRPr lang="he-IL" altLang="he-IL" sz="2400" dirty="0">
              <a:solidFill>
                <a:schemeClr val="tx2"/>
              </a:solidFill>
            </a:endParaRPr>
          </a:p>
        </p:txBody>
      </p:sp>
      <p:pic>
        <p:nvPicPr>
          <p:cNvPr id="21508" name="תמונה 77" descr="Agmon_logo">
            <a:extLst>
              <a:ext uri="{FF2B5EF4-FFF2-40B4-BE49-F238E27FC236}">
                <a16:creationId xmlns:a16="http://schemas.microsoft.com/office/drawing/2014/main" id="{59DD1167-A38D-43E8-8045-48C72E1B2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DCF60D-3B6A-4E8D-B13C-B274FE53B85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חשיבות למודעותו של הרגולטור ואישורו את מעשי העוסק</a:t>
            </a:r>
            <a:endParaRPr lang="he-IL" dirty="0"/>
          </a:p>
        </p:txBody>
      </p:sp>
      <p:sp>
        <p:nvSpPr>
          <p:cNvPr id="21507" name="מציין מיקום תוכן 2">
            <a:extLst>
              <a:ext uri="{FF2B5EF4-FFF2-40B4-BE49-F238E27FC236}">
                <a16:creationId xmlns:a16="http://schemas.microsoft.com/office/drawing/2014/main" id="{713AB08B-B6F9-4919-88A0-4F9313E5E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4324350"/>
          </a:xfrm>
        </p:spPr>
        <p:txBody>
          <a:bodyPr/>
          <a:lstStyle/>
          <a:p>
            <a:endParaRPr lang="he-IL" altLang="he-IL"/>
          </a:p>
          <a:p>
            <a:pPr>
              <a:spcAft>
                <a:spcPts val="600"/>
              </a:spcAft>
            </a:pPr>
            <a:r>
              <a:rPr lang="he-IL" altLang="he-IL" sz="2400"/>
              <a:t>רע"א 8014/09</a:t>
            </a:r>
            <a:r>
              <a:rPr lang="en-US" altLang="he-IL" sz="2400" b="1"/>
              <a:t> </a:t>
            </a:r>
            <a:r>
              <a:rPr lang="he-IL" altLang="he-IL" sz="2400" b="1"/>
              <a:t>דקלה חברה לביטוח בע"מ</a:t>
            </a:r>
            <a:r>
              <a:rPr lang="en-US" altLang="he-IL" sz="2400" b="1"/>
              <a:t> </a:t>
            </a:r>
            <a:r>
              <a:rPr lang="he-IL" altLang="he-IL" sz="2400" b="1"/>
              <a:t>נ' חיים פרידמן </a:t>
            </a:r>
          </a:p>
          <a:p>
            <a:pPr>
              <a:spcAft>
                <a:spcPts val="600"/>
              </a:spcAft>
            </a:pPr>
            <a:r>
              <a:rPr lang="he-IL" altLang="he-IL" sz="2400"/>
              <a:t>ע"א 7928/12</a:t>
            </a:r>
            <a:r>
              <a:rPr lang="en-US" altLang="he-IL" sz="2400"/>
              <a:t> </a:t>
            </a:r>
            <a:r>
              <a:rPr lang="he-IL" altLang="he-IL" sz="2400" b="1"/>
              <a:t>אי. אר. אמ טכנולוגיות בע"מ</a:t>
            </a:r>
            <a:r>
              <a:rPr lang="en-US" altLang="he-IL" sz="2400"/>
              <a:t> </a:t>
            </a:r>
            <a:r>
              <a:rPr lang="he-IL" altLang="he-IL" sz="2400" b="1"/>
              <a:t>נ'</a:t>
            </a:r>
            <a:r>
              <a:rPr lang="en-US" altLang="he-IL" sz="2400"/>
              <a:t> </a:t>
            </a:r>
            <a:r>
              <a:rPr lang="he-IL" altLang="he-IL" sz="2400" b="1"/>
              <a:t>פרטנר </a:t>
            </a:r>
            <a:endParaRPr lang="he-IL" altLang="he-IL" sz="240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he-IL" altLang="he-IL" sz="2400"/>
              <a:t>תצ 6730-04-12</a:t>
            </a:r>
            <a:r>
              <a:rPr lang="en-US" altLang="he-IL" sz="2400"/>
              <a:t> </a:t>
            </a:r>
            <a:r>
              <a:rPr lang="he-IL" altLang="he-IL" sz="2400" b="1"/>
              <a:t>מרים שוורץ ג'ונסון</a:t>
            </a:r>
            <a:r>
              <a:rPr lang="he-IL" altLang="he-IL" sz="2400"/>
              <a:t> </a:t>
            </a:r>
            <a:r>
              <a:rPr lang="he-IL" altLang="he-IL" sz="2400" b="1"/>
              <a:t>נ' פרטנר </a:t>
            </a:r>
          </a:p>
          <a:p>
            <a:pPr>
              <a:spcAft>
                <a:spcPts val="600"/>
              </a:spcAft>
            </a:pPr>
            <a:r>
              <a:rPr lang="he-IL" altLang="he-IL" sz="2400"/>
              <a:t>ת"א 2356-08 </a:t>
            </a:r>
            <a:r>
              <a:rPr lang="he-IL" altLang="he-IL" sz="2400" b="1"/>
              <a:t>יסעור רות ריי נ' אגד</a:t>
            </a:r>
            <a:endParaRPr lang="he-IL" altLang="he-IL" sz="240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he-IL" altLang="he-IL" sz="2400"/>
              <a:t>ת"צ 23955-08-12</a:t>
            </a:r>
            <a:r>
              <a:rPr lang="en-US" altLang="he-IL" sz="2400"/>
              <a:t> </a:t>
            </a:r>
            <a:r>
              <a:rPr lang="he-IL" altLang="he-IL" sz="2400" b="1"/>
              <a:t>קולך - פורום נשים דתיות</a:t>
            </a:r>
            <a:r>
              <a:rPr lang="en-US" altLang="he-IL" sz="2400"/>
              <a:t> </a:t>
            </a:r>
            <a:r>
              <a:rPr lang="he-IL" altLang="he-IL" sz="2400" b="1"/>
              <a:t>נ'</a:t>
            </a:r>
            <a:r>
              <a:rPr lang="en-US" altLang="he-IL" sz="2400"/>
              <a:t> </a:t>
            </a:r>
            <a:r>
              <a:rPr lang="he-IL" altLang="he-IL" sz="2400" b="1"/>
              <a:t>רדיו קול ברמה</a:t>
            </a:r>
          </a:p>
          <a:p>
            <a:pPr>
              <a:spcAft>
                <a:spcPts val="600"/>
              </a:spcAft>
            </a:pPr>
            <a:r>
              <a:rPr lang="he-IL" altLang="he-IL" sz="2400"/>
              <a:t>ע"א 6897/14</a:t>
            </a:r>
            <a:r>
              <a:rPr lang="en-US" altLang="he-IL" sz="2400"/>
              <a:t> </a:t>
            </a:r>
            <a:r>
              <a:rPr lang="he-IL" altLang="he-IL" sz="2400" b="1"/>
              <a:t>רדיו קול ברמה נ' קולך</a:t>
            </a:r>
          </a:p>
          <a:p>
            <a:pPr>
              <a:spcAft>
                <a:spcPts val="600"/>
              </a:spcAft>
            </a:pPr>
            <a:endParaRPr lang="he-IL" altLang="he-IL" sz="2400" b="1"/>
          </a:p>
          <a:p>
            <a:pPr>
              <a:spcAft>
                <a:spcPts val="600"/>
              </a:spcAft>
            </a:pPr>
            <a:endParaRPr lang="he-IL" altLang="he-IL" sz="2400">
              <a:solidFill>
                <a:schemeClr val="tx2"/>
              </a:solidFill>
            </a:endParaRPr>
          </a:p>
        </p:txBody>
      </p:sp>
      <p:pic>
        <p:nvPicPr>
          <p:cNvPr id="21508" name="תמונה 77" descr="Agmon_logo">
            <a:extLst>
              <a:ext uri="{FF2B5EF4-FFF2-40B4-BE49-F238E27FC236}">
                <a16:creationId xmlns:a16="http://schemas.microsoft.com/office/drawing/2014/main" id="{59DD1167-A38D-43E8-8045-48C72E1B2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15BA3C02-DB82-4D54-BEBD-31424004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296144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/>
              <a:t>מה שבטוח – שום דבר לא בטוח....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3EE897AA-7744-499D-878C-774381D3A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700808"/>
            <a:ext cx="8964613" cy="3600450"/>
          </a:xfrm>
          <a:noFill/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112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e-IL" sz="11200" dirty="0"/>
              <a:t>פרשת הדלק בהשכרת רכב – שלוש פסיקות </a:t>
            </a:r>
            <a:r>
              <a:rPr lang="he-IL" sz="11200" dirty="0" smtClean="0"/>
              <a:t>שונות והכרעת עליון</a:t>
            </a:r>
            <a:r>
              <a:rPr lang="en-US" sz="8000" b="1" dirty="0" smtClean="0"/>
              <a:t> </a:t>
            </a:r>
            <a:endParaRPr lang="he-IL" sz="11200" dirty="0"/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112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e-IL" sz="8000" dirty="0"/>
              <a:t>ת"צ 2370-08 </a:t>
            </a:r>
            <a:r>
              <a:rPr lang="he-IL" sz="8000" b="1" dirty="0" err="1"/>
              <a:t>גליזר</a:t>
            </a:r>
            <a:r>
              <a:rPr lang="he-IL" sz="8000" b="1" dirty="0"/>
              <a:t> נ' </a:t>
            </a:r>
            <a:r>
              <a:rPr lang="he-IL" sz="8000" b="1" dirty="0" err="1"/>
              <a:t>דומיקאר</a:t>
            </a:r>
            <a:r>
              <a:rPr lang="he-IL" sz="8000" b="1" dirty="0"/>
              <a:t> (השופט </a:t>
            </a:r>
            <a:r>
              <a:rPr lang="he-IL" sz="8000" b="1" dirty="0" err="1"/>
              <a:t>פרגו</a:t>
            </a:r>
            <a:r>
              <a:rPr lang="he-IL" sz="8000" b="1" dirty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80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e-IL" sz="8000" dirty="0"/>
              <a:t>ת"צ 2351-08  </a:t>
            </a:r>
            <a:r>
              <a:rPr lang="he-IL" sz="8000" b="1" dirty="0" err="1"/>
              <a:t>גליזר</a:t>
            </a:r>
            <a:r>
              <a:rPr lang="he-IL" sz="8000" b="1" dirty="0"/>
              <a:t> נ' י.ד. רכב ותחבורה בע"מ (השופטת פלפל)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80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e-IL" sz="8000" dirty="0"/>
              <a:t> ת"צ 13354-12-08 </a:t>
            </a:r>
            <a:r>
              <a:rPr lang="he-IL" sz="8000" b="1" dirty="0"/>
              <a:t>ש.א.מ.ג.ר שירותי אכיפה בע"מ ואח' נ' ניו קופל בע"מ (השופטת </a:t>
            </a:r>
            <a:r>
              <a:rPr lang="he-IL" sz="8000" b="1" dirty="0" err="1"/>
              <a:t>שטמר</a:t>
            </a:r>
            <a:r>
              <a:rPr lang="he-IL" sz="8000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he-IL" sz="80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e-IL" sz="8000" dirty="0"/>
              <a:t>רע"א 3698/11 </a:t>
            </a:r>
            <a:r>
              <a:rPr lang="he-IL" sz="8000" b="1" dirty="0"/>
              <a:t>שלמה תחבורה (2007) בע"מ נ' </a:t>
            </a:r>
            <a:r>
              <a:rPr lang="he-IL" sz="8000" b="1" dirty="0" err="1"/>
              <a:t>ש.א.מ.ג.ר</a:t>
            </a:r>
            <a:r>
              <a:rPr lang="he-IL" sz="8000" b="1" dirty="0"/>
              <a:t>. שירותי אכיפה בע"מ </a:t>
            </a:r>
            <a:r>
              <a:rPr lang="he-IL" sz="8000" dirty="0"/>
              <a:t>(פורסם בנבו, 6.9.2017)</a:t>
            </a:r>
            <a:endParaRPr lang="en-US" sz="80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he-IL" sz="11200" dirty="0">
              <a:highlight>
                <a:srgbClr val="FFFF00"/>
              </a:highlight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e-IL" sz="11200" dirty="0" smtClean="0"/>
              <a:t>עניין </a:t>
            </a:r>
            <a:r>
              <a:rPr lang="he-IL" sz="11200" dirty="0" err="1" smtClean="0"/>
              <a:t>חרסט</a:t>
            </a:r>
            <a:r>
              <a:rPr lang="he-IL" sz="11200" dirty="0" smtClean="0"/>
              <a:t> – </a:t>
            </a:r>
            <a:r>
              <a:rPr lang="he-IL" sz="11200" dirty="0"/>
              <a:t>מה נקבע לגופו של עניין?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dirty="0"/>
          </a:p>
        </p:txBody>
      </p:sp>
      <p:pic>
        <p:nvPicPr>
          <p:cNvPr id="24580" name="תמונה 77" descr="Agmon_logo">
            <a:extLst>
              <a:ext uri="{FF2B5EF4-FFF2-40B4-BE49-F238E27FC236}">
                <a16:creationId xmlns:a16="http://schemas.microsoft.com/office/drawing/2014/main" id="{A9F7F290-BF55-4B1D-9F6D-758D3214B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A2F15D5D-097A-4DFC-936B-94C44BE5E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340769"/>
            <a:ext cx="7772400" cy="864095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/>
              <a:t>מה שבטוח – שום דבר לא בטוח....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7EB7122-B2AA-4F7F-9588-31512581F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564904"/>
            <a:ext cx="7772400" cy="324036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2400" b="1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he-IL" sz="2800" dirty="0">
                <a:solidFill>
                  <a:srgbClr val="FF0000"/>
                </a:solidFill>
              </a:rPr>
              <a:t>האם פסיקה של העליון תיצור וודאות?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28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he-IL" sz="2800" dirty="0"/>
              <a:t>הלכת </a:t>
            </a:r>
            <a:r>
              <a:rPr lang="he-IL" sz="2800" dirty="0" err="1"/>
              <a:t>שטנדל</a:t>
            </a:r>
            <a:r>
              <a:rPr lang="he-IL" sz="2800" dirty="0"/>
              <a:t> והפסיקה שאחריה, שחלקה הפוכה לגמרי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28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e-IL" sz="2800" dirty="0"/>
              <a:t>הלכת </a:t>
            </a:r>
            <a:r>
              <a:rPr lang="he-IL" sz="2800" dirty="0" err="1" smtClean="0"/>
              <a:t>מרקיט</a:t>
            </a:r>
            <a:r>
              <a:rPr lang="he-IL" sz="2800" dirty="0" smtClean="0"/>
              <a:t> והפסיקה </a:t>
            </a:r>
            <a:r>
              <a:rPr lang="he-IL" sz="2800" dirty="0"/>
              <a:t>שאחריה, שחלקה הפוכה לגמרי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he-IL" sz="28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he-IL" sz="2800" dirty="0"/>
              <a:t>פרשת ישראכרט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dirty="0"/>
          </a:p>
        </p:txBody>
      </p:sp>
      <p:pic>
        <p:nvPicPr>
          <p:cNvPr id="25604" name="תמונה 77" descr="Agmon_logo">
            <a:extLst>
              <a:ext uri="{FF2B5EF4-FFF2-40B4-BE49-F238E27FC236}">
                <a16:creationId xmlns:a16="http://schemas.microsoft.com/office/drawing/2014/main" id="{865A36A7-3E81-4457-8504-B929AB9AC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13C99B8A-0D65-4262-A5E3-500B2B93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340769"/>
            <a:ext cx="7772400" cy="1008111"/>
          </a:xfrm>
          <a:ln>
            <a:miter lim="800000"/>
            <a:headEnd/>
            <a:tailEnd/>
          </a:ln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dirty="0"/>
              <a:t>זה לא נגמר עד שזה לא נגמר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274E286-2D19-40E3-BD6D-87ED5A824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323872"/>
            <a:ext cx="7772400" cy="28082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2400" b="1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e-IL" sz="2800" dirty="0"/>
              <a:t>אישור שגוי לא יתהפך מיד, אלא רק אחרי הדיון בתובענה הייצוגית. לכן, כדאי לא לקפוץ למסקנות מהאישור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e-IL" sz="2800" dirty="0"/>
              <a:t>רע"א 8761/09 </a:t>
            </a:r>
            <a:r>
              <a:rPr lang="he-IL" sz="2800" b="1" dirty="0"/>
              <a:t>סלקום ישראל בע"מ נ' טל </a:t>
            </a:r>
            <a:r>
              <a:rPr lang="he-IL" sz="2800" b="1" dirty="0" err="1"/>
              <a:t>פתאל</a:t>
            </a:r>
            <a:endParaRPr lang="he-IL" sz="2800" b="1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e-IL" altLang="he-IL" sz="2800" dirty="0"/>
              <a:t>ת"צ 16322-07-12 </a:t>
            </a:r>
            <a:r>
              <a:rPr lang="he-IL" altLang="he-IL" sz="2800" b="1" dirty="0" err="1"/>
              <a:t>וסרשטיין</a:t>
            </a:r>
            <a:r>
              <a:rPr lang="he-IL" altLang="he-IL" sz="2800" b="1" dirty="0"/>
              <a:t> נ' הראל חברה לביטוח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e-IL" altLang="he-IL" sz="2800" dirty="0"/>
              <a:t>ת"צ 38449-04-11 </a:t>
            </a:r>
            <a:r>
              <a:rPr lang="he-IL" altLang="he-IL" sz="2800" b="1" dirty="0"/>
              <a:t>שטיין נ' </a:t>
            </a:r>
            <a:r>
              <a:rPr lang="he-IL" altLang="he-IL" sz="2800" b="1" dirty="0" err="1"/>
              <a:t>יוניליוור</a:t>
            </a:r>
            <a:endParaRPr lang="he-IL" sz="28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2800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dirty="0"/>
          </a:p>
        </p:txBody>
      </p:sp>
      <p:pic>
        <p:nvPicPr>
          <p:cNvPr id="20484" name="תמונה 77" descr="Agmon_logo">
            <a:extLst>
              <a:ext uri="{FF2B5EF4-FFF2-40B4-BE49-F238E27FC236}">
                <a16:creationId xmlns:a16="http://schemas.microsoft.com/office/drawing/2014/main" id="{FAEF3B42-D844-4DB2-8CD9-83A9BA365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193FD787-2AB9-4E4C-AC15-22038DF6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7632848" cy="1584176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dirty="0"/>
              <a:t>מקרה לדיון:</a:t>
            </a:r>
            <a:br>
              <a:rPr lang="he-IL" dirty="0"/>
            </a:br>
            <a:endParaRPr lang="he-IL" dirty="0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69094F0-F979-4284-BE5B-46FE26E7A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3213100"/>
            <a:ext cx="8640763" cy="14398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he-IL" sz="2800" dirty="0"/>
              <a:t>ת"צ 4517-09-10 </a:t>
            </a:r>
            <a:r>
              <a:rPr lang="he-IL" sz="2800" b="1" dirty="0"/>
              <a:t>משה נ' מרק שארפ </a:t>
            </a:r>
            <a:r>
              <a:rPr lang="he-IL" sz="2800" b="1" dirty="0" err="1"/>
              <a:t>ודוהם</a:t>
            </a:r>
            <a:r>
              <a:rPr lang="he-IL" sz="2800" b="1" dirty="0"/>
              <a:t> (ישראל-1996) בע"מ</a:t>
            </a:r>
            <a:endParaRPr lang="en-US" sz="2800" b="1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he-IL" sz="2800" dirty="0"/>
          </a:p>
        </p:txBody>
      </p:sp>
      <p:pic>
        <p:nvPicPr>
          <p:cNvPr id="23556" name="תמונה 77" descr="Agmon_logo">
            <a:extLst>
              <a:ext uri="{FF2B5EF4-FFF2-40B4-BE49-F238E27FC236}">
                <a16:creationId xmlns:a16="http://schemas.microsoft.com/office/drawing/2014/main" id="{2EE6871F-E34C-4A78-AD43-A8EB78671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id="{D9E71717-A329-4A0D-9BF3-6421C3A2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63792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43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"במקום בו אין אנשים – </a:t>
            </a:r>
            <a:br>
              <a:rPr lang="he-IL" sz="43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he-IL" sz="43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				השתדל להיות איש"</a:t>
            </a:r>
            <a:br>
              <a:rPr lang="he-IL" sz="43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pic>
        <p:nvPicPr>
          <p:cNvPr id="26627" name="תמונה 77" descr="Agmon_logo">
            <a:extLst>
              <a:ext uri="{FF2B5EF4-FFF2-40B4-BE49-F238E27FC236}">
                <a16:creationId xmlns:a16="http://schemas.microsoft.com/office/drawing/2014/main" id="{E8355FE2-4FEC-40FE-8508-0FFD592EEE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4868863"/>
            <a:ext cx="3313112" cy="1079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352808-2996-45F8-A21D-70EC4213FFC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he-IL" sz="4300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בתוספת </a:t>
            </a:r>
            <a:r>
              <a:rPr lang="he-IL" sz="4300" b="1" dirty="0" err="1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השניה</a:t>
            </a:r>
            <a:r>
              <a:rPr lang="he-IL" sz="4300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 שלושה פרטים ראשונים דומים במבנה -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42F4FB9-4886-4A1D-9905-7AF33C109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060575"/>
            <a:ext cx="8229600" cy="43243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endParaRPr lang="he-IL" dirty="0"/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e-IL" dirty="0">
                <a:solidFill>
                  <a:schemeClr val="tx2"/>
                </a:solidFill>
              </a:rPr>
              <a:t>עוסק לפי חוק הגנת הצרכן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e-IL" dirty="0">
                <a:solidFill>
                  <a:schemeClr val="tx2"/>
                </a:solidFill>
              </a:rPr>
              <a:t>מבטח, סוכן ביטוח או חברה מנהלת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e-IL" dirty="0">
                <a:solidFill>
                  <a:schemeClr val="tx2"/>
                </a:solidFill>
              </a:rPr>
              <a:t>תאגיד בנקאי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Georgia" panose="02040502050405020303" pitchFamily="18" charset="0"/>
              <a:buNone/>
              <a:defRPr/>
            </a:pPr>
            <a:r>
              <a:rPr lang="he-IL" dirty="0">
                <a:solidFill>
                  <a:schemeClr val="tx2"/>
                </a:solidFill>
              </a:rPr>
              <a:t>נגד שלושתם ניתן כיום להגיש בקשת אישור </a:t>
            </a:r>
            <a:r>
              <a:rPr lang="he-IL" b="1" dirty="0">
                <a:solidFill>
                  <a:schemeClr val="tx2"/>
                </a:solidFill>
              </a:rPr>
              <a:t>בכל עניין </a:t>
            </a:r>
            <a:r>
              <a:rPr lang="he-IL" dirty="0">
                <a:solidFill>
                  <a:schemeClr val="tx2"/>
                </a:solidFill>
              </a:rPr>
              <a:t>שבינם ובין </a:t>
            </a:r>
            <a:r>
              <a:rPr lang="he-IL" b="1" dirty="0">
                <a:solidFill>
                  <a:schemeClr val="tx2"/>
                </a:solidFill>
              </a:rPr>
              <a:t>לקוח</a:t>
            </a:r>
            <a:r>
              <a:rPr lang="he-IL" dirty="0">
                <a:solidFill>
                  <a:schemeClr val="tx2"/>
                </a:solidFill>
              </a:rPr>
              <a:t> בין אם התקשרו בעסקה ובין אם לאו.</a:t>
            </a:r>
          </a:p>
          <a:p>
            <a:pPr>
              <a:buFont typeface="Georgia" panose="02040502050405020303" pitchFamily="18" charset="0"/>
              <a:buNone/>
              <a:defRPr/>
            </a:pPr>
            <a:endParaRPr lang="he-IL" dirty="0"/>
          </a:p>
        </p:txBody>
      </p:sp>
      <p:pic>
        <p:nvPicPr>
          <p:cNvPr id="7172" name="תמונה 77" descr="Agmon_logo">
            <a:extLst>
              <a:ext uri="{FF2B5EF4-FFF2-40B4-BE49-F238E27FC236}">
                <a16:creationId xmlns:a16="http://schemas.microsoft.com/office/drawing/2014/main" id="{8563CF30-98C3-414A-879F-9A162BC44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9C3669D-360F-4E48-91A1-8BB15FBF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04448" cy="1002035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2800" dirty="0"/>
              <a:t>בעבר – הסדרה בחוקים ספציפיים, בהם היו סעיפים מקבילים, שרק בעניינם ניתן היה להגיש תובענה ייצוגית</a:t>
            </a:r>
          </a:p>
        </p:txBody>
      </p:sp>
      <p:graphicFrame>
        <p:nvGraphicFramePr>
          <p:cNvPr id="4" name="דיאגרמה 3">
            <a:extLst>
              <a:ext uri="{FF2B5EF4-FFF2-40B4-BE49-F238E27FC236}">
                <a16:creationId xmlns:a16="http://schemas.microsoft.com/office/drawing/2014/main" id="{61B4B09E-BAA0-41A1-815D-FE45D8913C09}"/>
              </a:ext>
            </a:extLst>
          </p:cNvPr>
          <p:cNvGraphicFramePr/>
          <p:nvPr/>
        </p:nvGraphicFramePr>
        <p:xfrm>
          <a:off x="971600" y="1916832"/>
          <a:ext cx="7344816" cy="3760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תמונה 77" descr="Agmon_logo">
            <a:extLst>
              <a:ext uri="{FF2B5EF4-FFF2-40B4-BE49-F238E27FC236}">
                <a16:creationId xmlns:a16="http://schemas.microsoft.com/office/drawing/2014/main" id="{AC826848-EA6C-4C33-B29D-2DBC58BAB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16563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תוכן 2">
            <a:extLst>
              <a:ext uri="{FF2B5EF4-FFF2-40B4-BE49-F238E27FC236}">
                <a16:creationId xmlns:a16="http://schemas.microsoft.com/office/drawing/2014/main" id="{07E78B34-2F8A-426A-8A97-504857143733}"/>
              </a:ext>
            </a:extLst>
          </p:cNvPr>
          <p:cNvSpPr txBox="1">
            <a:spLocks/>
          </p:cNvSpPr>
          <p:nvPr/>
        </p:nvSpPr>
        <p:spPr bwMode="auto">
          <a:xfrm>
            <a:off x="395288" y="1484313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endParaRPr lang="he-IL" sz="21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" algn="ctr" eaLnBrk="0" hangingPunct="0">
              <a:spcBef>
                <a:spcPts val="6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he-IL" sz="2800" dirty="0">
                <a:solidFill>
                  <a:schemeClr val="tx2"/>
                </a:solidFill>
                <a:latin typeface="+mn-lt"/>
                <a:cs typeface="+mn-cs"/>
              </a:rPr>
              <a:t>גם כיום יש הקבלה בין שלושת התחומים, אך היא שונה מבעבר [ללא ייחוד עילה. ניתן להגיש "בכל עניין"].</a:t>
            </a:r>
          </a:p>
          <a:p>
            <a:pPr marL="45720" eaLnBrk="0" hangingPunct="0">
              <a:spcBef>
                <a:spcPts val="6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endParaRPr lang="he-IL" sz="2800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45720" algn="ctr" eaLnBrk="0" hangingPunct="0">
              <a:spcBef>
                <a:spcPts val="6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he-IL" sz="2800" dirty="0">
                <a:solidFill>
                  <a:schemeClr val="tx2"/>
                </a:solidFill>
                <a:latin typeface="+mn-lt"/>
                <a:cs typeface="+mn-cs"/>
              </a:rPr>
              <a:t>ההבחנה בין שלושת התחומים נובעת רק מכך שחוק הגנת הצרכן</a:t>
            </a:r>
          </a:p>
          <a:p>
            <a:pPr marL="45720" algn="ctr" eaLnBrk="0" hangingPunct="0">
              <a:spcBef>
                <a:spcPts val="6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he-IL" sz="2800" b="1" dirty="0">
                <a:solidFill>
                  <a:schemeClr val="tx2"/>
                </a:solidFill>
                <a:latin typeface="+mn-lt"/>
                <a:cs typeface="+mn-cs"/>
              </a:rPr>
              <a:t>אינו חל </a:t>
            </a:r>
            <a:r>
              <a:rPr lang="he-IL" sz="2800" dirty="0">
                <a:solidFill>
                  <a:schemeClr val="tx2"/>
                </a:solidFill>
                <a:latin typeface="+mn-lt"/>
                <a:cs typeface="+mn-cs"/>
              </a:rPr>
              <a:t>על תאגידים בנקאיים ועל מבטח </a:t>
            </a:r>
          </a:p>
          <a:p>
            <a:pPr marL="45720" algn="ctr" eaLnBrk="0" hangingPunct="0">
              <a:spcBef>
                <a:spcPts val="6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he-IL" sz="2800" dirty="0">
                <a:solidFill>
                  <a:schemeClr val="tx2"/>
                </a:solidFill>
                <a:latin typeface="+mn-lt"/>
                <a:cs typeface="+mn-cs"/>
              </a:rPr>
              <a:t>(אשר להם חקיקה "צרכנית" ספציפית).</a:t>
            </a:r>
          </a:p>
        </p:txBody>
      </p:sp>
      <p:pic>
        <p:nvPicPr>
          <p:cNvPr id="9219" name="תמונה 77" descr="Agmon_logo">
            <a:extLst>
              <a:ext uri="{FF2B5EF4-FFF2-40B4-BE49-F238E27FC236}">
                <a16:creationId xmlns:a16="http://schemas.microsoft.com/office/drawing/2014/main" id="{49FAA3AF-05D3-414D-9CB2-138792EFF2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7AA554F8-67A4-48C6-9B61-8AAB6BBCD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852936"/>
            <a:ext cx="7632848" cy="2736304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e-IL" sz="3600" dirty="0"/>
              <a:t>חשוב לזכור: בניגוד לתחומי הבנקאות והביטוח, שמפוקחים באופן מאד צמוד, תחום הצרכנות רק אמור להיות מפוקח.</a:t>
            </a:r>
            <a:r>
              <a:rPr lang="he-IL" dirty="0"/>
              <a:t> </a:t>
            </a:r>
            <a:br>
              <a:rPr lang="he-IL" dirty="0"/>
            </a:br>
            <a:r>
              <a:rPr lang="he-IL" dirty="0"/>
              <a:t/>
            </a:r>
            <a:br>
              <a:rPr lang="he-IL" dirty="0"/>
            </a:br>
            <a:r>
              <a:rPr lang="he-IL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[חלק מהעוסקים מפוקחים ספציפית, אבל אין רגולטור מפקח ממשי לצרכנות].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pic>
        <p:nvPicPr>
          <p:cNvPr id="10243" name="תמונה 77" descr="Agmon_logo">
            <a:extLst>
              <a:ext uri="{FF2B5EF4-FFF2-40B4-BE49-F238E27FC236}">
                <a16:creationId xmlns:a16="http://schemas.microsoft.com/office/drawing/2014/main" id="{177540E0-2164-439C-A731-042E830E4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מציין מיקום תוכן 2">
            <a:extLst>
              <a:ext uri="{FF2B5EF4-FFF2-40B4-BE49-F238E27FC236}">
                <a16:creationId xmlns:a16="http://schemas.microsoft.com/office/drawing/2014/main" id="{9E389E66-4ECB-4C8B-91E3-B8FDFB70F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2474912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he-IL" altLang="he-IL" dirty="0">
                <a:solidFill>
                  <a:schemeClr val="tx2"/>
                </a:solidFill>
              </a:rPr>
              <a:t>למרות שההקשר הוא "עוסק" על פי חוק הגנת הצרכן,</a:t>
            </a:r>
          </a:p>
          <a:p>
            <a:pPr>
              <a:buFont typeface="Georgia" panose="02040502050405020303" pitchFamily="18" charset="0"/>
              <a:buNone/>
            </a:pPr>
            <a:endParaRPr lang="he-IL" altLang="he-IL" dirty="0">
              <a:solidFill>
                <a:schemeClr val="tx2"/>
              </a:solidFill>
            </a:endParaRPr>
          </a:p>
          <a:p>
            <a:pPr>
              <a:buFont typeface="Georgia" panose="02040502050405020303" pitchFamily="18" charset="0"/>
              <a:buNone/>
            </a:pPr>
            <a:r>
              <a:rPr lang="he-IL" altLang="he-IL" dirty="0">
                <a:solidFill>
                  <a:schemeClr val="tx2"/>
                </a:solidFill>
              </a:rPr>
              <a:t>המבקש יכול להיות לקוח </a:t>
            </a:r>
            <a:r>
              <a:rPr lang="he-IL" altLang="he-IL" b="1" dirty="0">
                <a:solidFill>
                  <a:schemeClr val="tx2"/>
                </a:solidFill>
              </a:rPr>
              <a:t>שאינו</a:t>
            </a:r>
            <a:r>
              <a:rPr lang="he-IL" altLang="he-IL" dirty="0">
                <a:solidFill>
                  <a:schemeClr val="tx2"/>
                </a:solidFill>
              </a:rPr>
              <a:t> "צרכן" כהגדרתו בחוק</a:t>
            </a:r>
          </a:p>
          <a:p>
            <a:pPr>
              <a:buFont typeface="Georgia" panose="02040502050405020303" pitchFamily="18" charset="0"/>
              <a:buNone/>
            </a:pPr>
            <a:endParaRPr lang="he-IL" altLang="he-IL" dirty="0">
              <a:solidFill>
                <a:schemeClr val="tx2"/>
              </a:solidFill>
            </a:endParaRPr>
          </a:p>
          <a:p>
            <a:pPr>
              <a:buFont typeface="Georgia" panose="02040502050405020303" pitchFamily="18" charset="0"/>
              <a:buNone/>
            </a:pPr>
            <a:r>
              <a:rPr lang="he-IL" altLang="he-IL" dirty="0">
                <a:solidFill>
                  <a:schemeClr val="tx2"/>
                </a:solidFill>
              </a:rPr>
              <a:t>עילת התביעה יכולה להיות </a:t>
            </a:r>
            <a:r>
              <a:rPr lang="he-IL" altLang="he-IL" b="1" dirty="0">
                <a:solidFill>
                  <a:schemeClr val="tx2"/>
                </a:solidFill>
              </a:rPr>
              <a:t>בכל עניין </a:t>
            </a:r>
            <a:r>
              <a:rPr lang="he-IL" altLang="he-IL" dirty="0">
                <a:solidFill>
                  <a:schemeClr val="tx2"/>
                </a:solidFill>
              </a:rPr>
              <a:t>ולא רק בעילות לפי החוק</a:t>
            </a: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E990A8F4-B44F-4C67-BFA0-79A7AC6A5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e-IL" sz="4300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ההבדל בין אז ועכשיו</a:t>
            </a:r>
            <a:endParaRPr lang="he-IL" dirty="0"/>
          </a:p>
        </p:txBody>
      </p:sp>
      <p:pic>
        <p:nvPicPr>
          <p:cNvPr id="11268" name="תמונה 77" descr="Agmon_logo">
            <a:extLst>
              <a:ext uri="{FF2B5EF4-FFF2-40B4-BE49-F238E27FC236}">
                <a16:creationId xmlns:a16="http://schemas.microsoft.com/office/drawing/2014/main" id="{357C2CE2-84D7-4356-80E0-7A81AF672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תוכן 2">
            <a:extLst>
              <a:ext uri="{FF2B5EF4-FFF2-40B4-BE49-F238E27FC236}">
                <a16:creationId xmlns:a16="http://schemas.microsoft.com/office/drawing/2014/main" id="{800B61D9-6E7D-49CB-A965-5404A75F5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he-IL" altLang="he-IL">
                <a:solidFill>
                  <a:schemeClr val="tx2"/>
                </a:solidFill>
              </a:rPr>
              <a:t>גם חברות [שאינן צרכן] יכולות להגיש בקשות אישור</a:t>
            </a:r>
          </a:p>
          <a:p>
            <a:pPr>
              <a:buFont typeface="Georgia" panose="02040502050405020303" pitchFamily="18" charset="0"/>
              <a:buNone/>
            </a:pPr>
            <a:endParaRPr lang="he-IL" altLang="he-IL">
              <a:solidFill>
                <a:schemeClr val="tx2"/>
              </a:solidFill>
            </a:endParaRPr>
          </a:p>
          <a:p>
            <a:pPr>
              <a:buFont typeface="Georgia" panose="02040502050405020303" pitchFamily="18" charset="0"/>
              <a:buNone/>
            </a:pPr>
            <a:r>
              <a:rPr lang="he-IL" altLang="he-IL">
                <a:solidFill>
                  <a:schemeClr val="tx2"/>
                </a:solidFill>
              </a:rPr>
              <a:t>אין צורך להראות עניין טרום חוזי; כל מעשה של העוסק כלפי קבוצת לקוחות יכול לבסס עילה [שאינה לפי חוק הגנת הצרכן]</a:t>
            </a:r>
          </a:p>
          <a:p>
            <a:pPr>
              <a:buFont typeface="Georgia" panose="02040502050405020303" pitchFamily="18" charset="0"/>
              <a:buNone/>
            </a:pPr>
            <a:endParaRPr lang="he-IL" altLang="he-IL">
              <a:solidFill>
                <a:schemeClr val="tx2"/>
              </a:solidFill>
            </a:endParaRPr>
          </a:p>
          <a:p>
            <a:pPr>
              <a:buFont typeface="Georgia" panose="02040502050405020303" pitchFamily="18" charset="0"/>
              <a:buNone/>
            </a:pPr>
            <a:r>
              <a:rPr lang="he-IL" altLang="he-IL" b="1">
                <a:solidFill>
                  <a:srgbClr val="FF0000"/>
                </a:solidFill>
              </a:rPr>
              <a:t>אבל</a:t>
            </a:r>
            <a:r>
              <a:rPr lang="he-IL" altLang="he-IL">
                <a:solidFill>
                  <a:schemeClr val="tx2"/>
                </a:solidFill>
              </a:rPr>
              <a:t> - עילה לפי חוק הגנת הצרכן יש רק ל"צרכן"</a:t>
            </a:r>
          </a:p>
          <a:p>
            <a:pPr>
              <a:buFont typeface="Georgia" panose="02040502050405020303" pitchFamily="18" charset="0"/>
              <a:buNone/>
            </a:pPr>
            <a:r>
              <a:rPr lang="he-IL" altLang="he-IL"/>
              <a:t>ת"צ 21937-05-11</a:t>
            </a:r>
            <a:r>
              <a:rPr lang="he-IL" altLang="he-IL" b="1"/>
              <a:t> פול כהן נ' פרטנר </a:t>
            </a:r>
            <a:endParaRPr lang="he-IL" altLang="he-IL">
              <a:solidFill>
                <a:schemeClr val="tx2"/>
              </a:solidFill>
            </a:endParaRPr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008597D3-2ADB-488D-B7F0-C593EE105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e-IL" sz="4300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ההבדל בין אז ועכשיו - הסבר</a:t>
            </a:r>
            <a:endParaRPr lang="he-IL" dirty="0"/>
          </a:p>
        </p:txBody>
      </p:sp>
      <p:pic>
        <p:nvPicPr>
          <p:cNvPr id="12292" name="תמונה 77" descr="Agmon_logo">
            <a:extLst>
              <a:ext uri="{FF2B5EF4-FFF2-40B4-BE49-F238E27FC236}">
                <a16:creationId xmlns:a16="http://schemas.microsoft.com/office/drawing/2014/main" id="{F02DED31-9025-48E0-9C04-31AA6BED1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DAC07A-E3C1-4AAA-91FB-4971A150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e-IL" sz="4300" b="1" dirty="0">
                <a:ln w="12700">
                  <a:solidFill>
                    <a:srgbClr val="438086">
                      <a:shade val="90000"/>
                      <a:satMod val="150000"/>
                    </a:srgb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צרכן פרטי</a:t>
            </a:r>
            <a:endParaRPr lang="he-IL" sz="4300" dirty="0"/>
          </a:p>
        </p:txBody>
      </p:sp>
      <p:graphicFrame>
        <p:nvGraphicFramePr>
          <p:cNvPr id="6" name="מציין מיקום תוכן 5">
            <a:extLst>
              <a:ext uri="{FF2B5EF4-FFF2-40B4-BE49-F238E27FC236}">
                <a16:creationId xmlns:a16="http://schemas.microsoft.com/office/drawing/2014/main" id="{179EC05C-221F-4702-95CC-C3F5210E6F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7089" y="2636838"/>
          <a:ext cx="7416799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4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4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עבר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יכול</a:t>
                      </a:r>
                      <a:r>
                        <a:rPr lang="he-IL" baseline="0" dirty="0"/>
                        <a:t> </a:t>
                      </a:r>
                      <a:r>
                        <a:rPr lang="he-IL" dirty="0"/>
                        <a:t>להגיש נגד עוסק</a:t>
                      </a:r>
                    </a:p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בעל עילה על</a:t>
                      </a:r>
                      <a:r>
                        <a:rPr lang="he-IL" baseline="0" dirty="0"/>
                        <a:t> פי חוק  הגנת הצרכן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u="sng" dirty="0"/>
                        <a:t>לא יכול</a:t>
                      </a:r>
                      <a:r>
                        <a:rPr lang="he-IL" u="none" baseline="0" dirty="0"/>
                        <a:t> </a:t>
                      </a:r>
                      <a:r>
                        <a:rPr lang="he-IL" u="none" dirty="0"/>
                        <a:t>לתבוע</a:t>
                      </a:r>
                      <a:r>
                        <a:rPr lang="he-IL" baseline="0" dirty="0"/>
                        <a:t> בגין עילה על פי חוק אחר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/>
                        <a:t>הווה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u="sng" dirty="0"/>
                        <a:t>יכול</a:t>
                      </a:r>
                      <a:r>
                        <a:rPr lang="he-IL" dirty="0"/>
                        <a:t> להגיש נגד עוסק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בעל</a:t>
                      </a:r>
                      <a:r>
                        <a:rPr lang="he-IL" baseline="0" dirty="0"/>
                        <a:t> </a:t>
                      </a:r>
                      <a:r>
                        <a:rPr lang="he-IL" dirty="0"/>
                        <a:t>עילה על</a:t>
                      </a:r>
                      <a:r>
                        <a:rPr lang="he-IL" baseline="0" dirty="0"/>
                        <a:t> פי חוק הגנת הצרכן</a:t>
                      </a:r>
                      <a:endParaRPr lang="he-IL" dirty="0"/>
                    </a:p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u="sng" dirty="0"/>
                        <a:t>יכול</a:t>
                      </a:r>
                      <a:r>
                        <a:rPr lang="he-IL" u="none" dirty="0"/>
                        <a:t> </a:t>
                      </a:r>
                      <a:r>
                        <a:rPr lang="he-IL" dirty="0"/>
                        <a:t>לתבוע</a:t>
                      </a:r>
                      <a:r>
                        <a:rPr lang="he-IL" baseline="0" dirty="0"/>
                        <a:t> בגין עילה על פי חוק אחר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כותרת 1">
            <a:extLst>
              <a:ext uri="{FF2B5EF4-FFF2-40B4-BE49-F238E27FC236}">
                <a16:creationId xmlns:a16="http://schemas.microsoft.com/office/drawing/2014/main" id="{68A467A5-11AE-4B1A-84DE-B9EBB2D7210E}"/>
              </a:ext>
            </a:extLst>
          </p:cNvPr>
          <p:cNvSpPr txBox="1">
            <a:spLocks/>
          </p:cNvSpPr>
          <p:nvPr/>
        </p:nvSpPr>
        <p:spPr bwMode="auto">
          <a:xfrm>
            <a:off x="395288" y="32131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he-IL" sz="43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33" name="מציין מיקום תוכן 8">
            <a:extLst>
              <a:ext uri="{FF2B5EF4-FFF2-40B4-BE49-F238E27FC236}">
                <a16:creationId xmlns:a16="http://schemas.microsoft.com/office/drawing/2014/main" id="{11F795C0-5888-44A7-8140-E57E6F21A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2835275"/>
          </a:xfrm>
        </p:spPr>
        <p:txBody>
          <a:bodyPr/>
          <a:lstStyle/>
          <a:p>
            <a:endParaRPr lang="he-IL" altLang="he-IL"/>
          </a:p>
        </p:txBody>
      </p:sp>
      <p:pic>
        <p:nvPicPr>
          <p:cNvPr id="13334" name="תמונה 77" descr="Agmon_logo">
            <a:extLst>
              <a:ext uri="{FF2B5EF4-FFF2-40B4-BE49-F238E27FC236}">
                <a16:creationId xmlns:a16="http://schemas.microsoft.com/office/drawing/2014/main" id="{A6492DB9-BC0A-4984-B4A5-EEC492DCA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229225"/>
            <a:ext cx="33131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ירוני">
  <a:themeElements>
    <a:clrScheme name="עירוני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עירוני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עירו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1050</Words>
  <Application>Microsoft Office PowerPoint</Application>
  <PresentationFormat>‫הצגה על המסך (4:3)</PresentationFormat>
  <Paragraphs>147</Paragraphs>
  <Slides>27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35" baseType="lpstr">
      <vt:lpstr>Arial</vt:lpstr>
      <vt:lpstr>Calibri</vt:lpstr>
      <vt:lpstr>Georgia</vt:lpstr>
      <vt:lpstr>Narkisim</vt:lpstr>
      <vt:lpstr>Times New Roman</vt:lpstr>
      <vt:lpstr>Trebuchet MS</vt:lpstr>
      <vt:lpstr>Wingdings 2</vt:lpstr>
      <vt:lpstr>עירוני</vt:lpstr>
      <vt:lpstr>תובענות ייצוגיות צרכניות</vt:lpstr>
      <vt:lpstr>האם תובענות צרכניות מיוחדות?  </vt:lpstr>
      <vt:lpstr>בתוספת השניה שלושה פרטים ראשונים דומים במבנה -</vt:lpstr>
      <vt:lpstr>בעבר – הסדרה בחוקים ספציפיים, בהם היו סעיפים מקבילים, שרק בעניינם ניתן היה להגיש תובענה ייצוגית</vt:lpstr>
      <vt:lpstr>מצגת של PowerPoint‏</vt:lpstr>
      <vt:lpstr>חשוב לזכור: בניגוד לתחומי הבנקאות והביטוח, שמפוקחים באופן מאד צמוד, תחום הצרכנות רק אמור להיות מפוקח.   [חלק מהעוסקים מפוקחים ספציפית, אבל אין רגולטור מפקח ממשי לצרכנות]. </vt:lpstr>
      <vt:lpstr>ההבדל בין אז ועכשיו</vt:lpstr>
      <vt:lpstr>ההבדל בין אז ועכשיו - הסבר</vt:lpstr>
      <vt:lpstr>צרכן פרטי</vt:lpstr>
      <vt:lpstr>מצגת של PowerPoint‏</vt:lpstr>
      <vt:lpstr> רשות שהיא גם עוסק</vt:lpstr>
      <vt:lpstr> מוסד אקדמי הוא עוסק?</vt:lpstr>
      <vt:lpstr>האם חברת ביטוח היא עוסק?</vt:lpstr>
      <vt:lpstr>התובענות הייצוגיות הצרכניות הן כלי מרכזי לשינוי התנהגות העוסקים</vt:lpstr>
      <vt:lpstr>התחום של פרט 1 עובר שינוי מהותי</vt:lpstr>
      <vt:lpstr>התחום של פרט 1 עובר שינוי מהותי</vt:lpstr>
      <vt:lpstr>התחום של פרט 1 עובר שינוי מהותי</vt:lpstr>
      <vt:lpstr>מנגנון הפניה המוקדמת</vt:lpstr>
      <vt:lpstr>למעשה – כל מה שצריך כדי להצליח בתובענה ייצוגית צרכנית הוא עילה המבטאת פגיעה ממשית בצרכנים.</vt:lpstr>
      <vt:lpstr>ולפעמים אפילו לא צריך פגיעה בצרכנים</vt:lpstr>
      <vt:lpstr>חשיבות עמדת הרגולטור שהוגשה במהלך הדיון בבקשת האישור</vt:lpstr>
      <vt:lpstr>חשיבות למודעותו של הרגולטור ואישורו את מעשי העוסק</vt:lpstr>
      <vt:lpstr>מה שבטוח – שום דבר לא בטוח....</vt:lpstr>
      <vt:lpstr>מה שבטוח – שום דבר לא בטוח....</vt:lpstr>
      <vt:lpstr>זה לא נגמר עד שזה לא נגמר</vt:lpstr>
      <vt:lpstr>מקרה לדיון: </vt:lpstr>
      <vt:lpstr>"במקום בו אין אנשים –      השתדל להיות איש"  </vt:lpstr>
    </vt:vector>
  </TitlesOfParts>
  <Company>Zvi Agmon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תובענות ייצוגיות צרכניות</dc:title>
  <dc:creator>ganit</dc:creator>
  <cp:lastModifiedBy>HP</cp:lastModifiedBy>
  <cp:revision>101</cp:revision>
  <dcterms:created xsi:type="dcterms:W3CDTF">2013-02-12T13:59:51Z</dcterms:created>
  <dcterms:modified xsi:type="dcterms:W3CDTF">2019-07-21T09:50:28Z</dcterms:modified>
</cp:coreProperties>
</file>